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handoutMasterIdLst>
    <p:handoutMasterId r:id="rId42"/>
  </p:handoutMasterIdLst>
  <p:sldIdLst>
    <p:sldId id="256" r:id="rId5"/>
    <p:sldId id="285" r:id="rId6"/>
    <p:sldId id="258" r:id="rId7"/>
    <p:sldId id="292" r:id="rId8"/>
    <p:sldId id="260" r:id="rId9"/>
    <p:sldId id="261" r:id="rId10"/>
    <p:sldId id="277" r:id="rId11"/>
    <p:sldId id="257" r:id="rId12"/>
    <p:sldId id="286" r:id="rId13"/>
    <p:sldId id="270" r:id="rId14"/>
    <p:sldId id="269" r:id="rId15"/>
    <p:sldId id="262" r:id="rId16"/>
    <p:sldId id="263" r:id="rId17"/>
    <p:sldId id="265" r:id="rId18"/>
    <p:sldId id="300" r:id="rId19"/>
    <p:sldId id="301" r:id="rId20"/>
    <p:sldId id="302" r:id="rId21"/>
    <p:sldId id="287" r:id="rId22"/>
    <p:sldId id="299" r:id="rId23"/>
    <p:sldId id="295" r:id="rId24"/>
    <p:sldId id="298" r:id="rId25"/>
    <p:sldId id="288" r:id="rId26"/>
    <p:sldId id="289" r:id="rId27"/>
    <p:sldId id="266" r:id="rId28"/>
    <p:sldId id="293" r:id="rId29"/>
    <p:sldId id="267" r:id="rId30"/>
    <p:sldId id="290" r:id="rId31"/>
    <p:sldId id="271" r:id="rId32"/>
    <p:sldId id="284" r:id="rId33"/>
    <p:sldId id="268" r:id="rId34"/>
    <p:sldId id="282" r:id="rId35"/>
    <p:sldId id="264" r:id="rId36"/>
    <p:sldId id="281" r:id="rId37"/>
    <p:sldId id="275" r:id="rId38"/>
    <p:sldId id="291" r:id="rId39"/>
    <p:sldId id="278" r:id="rId40"/>
  </p:sldIdLst>
  <p:sldSz cx="12190413" cy="6859588"/>
  <p:notesSz cx="6858000" cy="9144000"/>
  <p:defaultText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pos="56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B0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5212" autoAdjust="0"/>
  </p:normalViewPr>
  <p:slideViewPr>
    <p:cSldViewPr showGuides="1">
      <p:cViewPr varScale="1">
        <p:scale>
          <a:sx n="72" d="100"/>
          <a:sy n="72" d="100"/>
        </p:scale>
        <p:origin x="768" y="45"/>
      </p:cViewPr>
      <p:guideLst>
        <p:guide orient="horz" pos="618"/>
        <p:guide pos="568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4" d="100"/>
          <a:sy n="74" d="100"/>
        </p:scale>
        <p:origin x="2376" y="4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D5E657-C75E-4190-B3C3-105C9C4260DF}" type="datetimeFigureOut">
              <a:rPr lang="en-AU" smtClean="0"/>
              <a:t>4/03/2016</a:t>
            </a:fld>
            <a:endParaRPr lang="en-A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F98D88-B6F7-4C17-9B14-1B1A9C0C092B}" type="slidenum">
              <a:rPr lang="en-AU" smtClean="0"/>
              <a:t>‹#›</a:t>
            </a:fld>
            <a:endParaRPr lang="en-AU"/>
          </a:p>
        </p:txBody>
      </p:sp>
    </p:spTree>
    <p:extLst>
      <p:ext uri="{BB962C8B-B14F-4D97-AF65-F5344CB8AC3E}">
        <p14:creationId xmlns:p14="http://schemas.microsoft.com/office/powerpoint/2010/main" val="3193069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842A88-9C46-4A82-BC64-6521039314F7}" type="datetimeFigureOut">
              <a:rPr lang="en-AU" smtClean="0"/>
              <a:t>4/03/2016</a:t>
            </a:fld>
            <a:endParaRPr lang="en-AU"/>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5FB293-4812-4AD5-9D7B-16C5960DBBF9}" type="slidenum">
              <a:rPr lang="en-AU" smtClean="0"/>
              <a:t>‹#›</a:t>
            </a:fld>
            <a:endParaRPr lang="en-AU"/>
          </a:p>
        </p:txBody>
      </p:sp>
    </p:spTree>
    <p:extLst>
      <p:ext uri="{BB962C8B-B14F-4D97-AF65-F5344CB8AC3E}">
        <p14:creationId xmlns:p14="http://schemas.microsoft.com/office/powerpoint/2010/main" val="99587681"/>
      </p:ext>
    </p:extLst>
  </p:cSld>
  <p:clrMap bg1="lt1" tx1="dk1" bg2="lt2" tx2="dk2" accent1="accent1" accent2="accent2" accent3="accent3" accent4="accent4" accent5="accent5" accent6="accent6" hlink="hlink" folHlink="folHlink"/>
  <p:notesStyle>
    <a:lvl1pPr marL="0" algn="l" defTabSz="1088502" rtl="0" eaLnBrk="1" latinLnBrk="0" hangingPunct="1">
      <a:defRPr sz="1400" kern="1200">
        <a:solidFill>
          <a:schemeClr val="tx1"/>
        </a:solidFill>
        <a:latin typeface="+mn-lt"/>
        <a:ea typeface="+mn-ea"/>
        <a:cs typeface="+mn-cs"/>
      </a:defRPr>
    </a:lvl1pPr>
    <a:lvl2pPr marL="544251" algn="l" defTabSz="1088502" rtl="0" eaLnBrk="1" latinLnBrk="0" hangingPunct="1">
      <a:defRPr sz="1400" kern="1200">
        <a:solidFill>
          <a:schemeClr val="tx1"/>
        </a:solidFill>
        <a:latin typeface="+mn-lt"/>
        <a:ea typeface="+mn-ea"/>
        <a:cs typeface="+mn-cs"/>
      </a:defRPr>
    </a:lvl2pPr>
    <a:lvl3pPr marL="1088502" algn="l" defTabSz="1088502" rtl="0" eaLnBrk="1" latinLnBrk="0" hangingPunct="1">
      <a:defRPr sz="1400" kern="1200">
        <a:solidFill>
          <a:schemeClr val="tx1"/>
        </a:solidFill>
        <a:latin typeface="+mn-lt"/>
        <a:ea typeface="+mn-ea"/>
        <a:cs typeface="+mn-cs"/>
      </a:defRPr>
    </a:lvl3pPr>
    <a:lvl4pPr marL="1632753" algn="l" defTabSz="1088502" rtl="0" eaLnBrk="1" latinLnBrk="0" hangingPunct="1">
      <a:defRPr sz="1400" kern="1200">
        <a:solidFill>
          <a:schemeClr val="tx1"/>
        </a:solidFill>
        <a:latin typeface="+mn-lt"/>
        <a:ea typeface="+mn-ea"/>
        <a:cs typeface="+mn-cs"/>
      </a:defRPr>
    </a:lvl4pPr>
    <a:lvl5pPr marL="2177004" algn="l" defTabSz="1088502" rtl="0" eaLnBrk="1" latinLnBrk="0" hangingPunct="1">
      <a:defRPr sz="1400" kern="1200">
        <a:solidFill>
          <a:schemeClr val="tx1"/>
        </a:solidFill>
        <a:latin typeface="+mn-lt"/>
        <a:ea typeface="+mn-ea"/>
        <a:cs typeface="+mn-cs"/>
      </a:defRPr>
    </a:lvl5pPr>
    <a:lvl6pPr marL="2721254" algn="l" defTabSz="1088502" rtl="0" eaLnBrk="1" latinLnBrk="0" hangingPunct="1">
      <a:defRPr sz="1400" kern="1200">
        <a:solidFill>
          <a:schemeClr val="tx1"/>
        </a:solidFill>
        <a:latin typeface="+mn-lt"/>
        <a:ea typeface="+mn-ea"/>
        <a:cs typeface="+mn-cs"/>
      </a:defRPr>
    </a:lvl6pPr>
    <a:lvl7pPr marL="3265505" algn="l" defTabSz="1088502" rtl="0" eaLnBrk="1" latinLnBrk="0" hangingPunct="1">
      <a:defRPr sz="1400" kern="1200">
        <a:solidFill>
          <a:schemeClr val="tx1"/>
        </a:solidFill>
        <a:latin typeface="+mn-lt"/>
        <a:ea typeface="+mn-ea"/>
        <a:cs typeface="+mn-cs"/>
      </a:defRPr>
    </a:lvl7pPr>
    <a:lvl8pPr marL="3809756" algn="l" defTabSz="1088502" rtl="0" eaLnBrk="1" latinLnBrk="0" hangingPunct="1">
      <a:defRPr sz="1400" kern="1200">
        <a:solidFill>
          <a:schemeClr val="tx1"/>
        </a:solidFill>
        <a:latin typeface="+mn-lt"/>
        <a:ea typeface="+mn-ea"/>
        <a:cs typeface="+mn-cs"/>
      </a:defRPr>
    </a:lvl8pPr>
    <a:lvl9pPr marL="4354007" algn="l" defTabSz="1088502"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smtClean="0"/>
              <a:t>Agile Manifesto is 15 years</a:t>
            </a:r>
            <a:r>
              <a:rPr lang="en-US" baseline="0" dirty="0" smtClean="0"/>
              <a:t> old and we still </a:t>
            </a:r>
            <a:r>
              <a:rPr lang="en-AU" baseline="0" dirty="0" smtClean="0"/>
              <a:t>talk about introducing Agile to organisations!</a:t>
            </a:r>
          </a:p>
          <a:p>
            <a:pPr marL="285750" indent="-285750">
              <a:buFont typeface="Arial" panose="020B0604020202020204" pitchFamily="34" charset="0"/>
              <a:buChar char="•"/>
            </a:pPr>
            <a:r>
              <a:rPr lang="en-US" baseline="0" dirty="0" smtClean="0"/>
              <a:t>I constantly talk to </a:t>
            </a:r>
            <a:r>
              <a:rPr lang="en-US" baseline="0" dirty="0" err="1" smtClean="0"/>
              <a:t>organisations</a:t>
            </a:r>
            <a:r>
              <a:rPr lang="en-US" baseline="0" dirty="0" smtClean="0"/>
              <a:t> that have trouble delivering value within 2 or 3 months (or less!) and consequently deal with a lot of risk around deploying and developing software.</a:t>
            </a:r>
          </a:p>
          <a:p>
            <a:pPr marL="285750" indent="-285750">
              <a:buFont typeface="Arial" panose="020B0604020202020204" pitchFamily="34" charset="0"/>
              <a:buChar char="•"/>
            </a:pPr>
            <a:r>
              <a:rPr lang="en-US" baseline="0" dirty="0" smtClean="0"/>
              <a:t>I rarely see </a:t>
            </a:r>
            <a:r>
              <a:rPr lang="en-US" baseline="0" dirty="0" err="1" smtClean="0"/>
              <a:t>organisations</a:t>
            </a:r>
            <a:r>
              <a:rPr lang="en-US" baseline="0" dirty="0" smtClean="0"/>
              <a:t> base decisions on information and learnings rather than gut feel and momentum.</a:t>
            </a:r>
          </a:p>
          <a:p>
            <a:pPr marL="285750" indent="-285750">
              <a:buFont typeface="Arial" panose="020B0604020202020204" pitchFamily="34" charset="0"/>
              <a:buChar char="•"/>
            </a:pPr>
            <a:r>
              <a:rPr lang="en-US" baseline="0" dirty="0" smtClean="0"/>
              <a:t>Most </a:t>
            </a:r>
            <a:r>
              <a:rPr lang="en-US" baseline="0" dirty="0" err="1" smtClean="0"/>
              <a:t>organisations</a:t>
            </a:r>
            <a:r>
              <a:rPr lang="en-US" baseline="0" dirty="0" smtClean="0"/>
              <a:t> I talk to are following plans that were set 6-12 months in advance and rarely vary from those plans, even when faced with learnings that invalidate the original plan.</a:t>
            </a:r>
          </a:p>
          <a:p>
            <a:pPr marL="285750" indent="-285750">
              <a:buFont typeface="Arial" panose="020B0604020202020204" pitchFamily="34" charset="0"/>
              <a:buChar char="•"/>
            </a:pPr>
            <a:r>
              <a:rPr lang="en-US" baseline="0" dirty="0" smtClean="0"/>
              <a:t>And most importantly, it’s rare to see a project measure if it was successful against it’s goals after deployment, let alone while delivering.</a:t>
            </a:r>
            <a:endParaRPr lang="en-AU" baseline="0"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a:t>
            </a:fld>
            <a:endParaRPr lang="en-AU"/>
          </a:p>
        </p:txBody>
      </p:sp>
    </p:spTree>
    <p:extLst>
      <p:ext uri="{BB962C8B-B14F-4D97-AF65-F5344CB8AC3E}">
        <p14:creationId xmlns:p14="http://schemas.microsoft.com/office/powerpoint/2010/main" val="3834472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Projects </a:t>
            </a:r>
            <a:r>
              <a:rPr lang="en-AU" baseline="0" dirty="0"/>
              <a:t>often start with a feature or solution in mind. A feature list or backlog is created and development begins. </a:t>
            </a:r>
          </a:p>
          <a:p>
            <a:endParaRPr lang="en-AU" baseline="0" dirty="0"/>
          </a:p>
          <a:p>
            <a:r>
              <a:rPr lang="en-AU" baseline="0" dirty="0"/>
              <a:t>Impact mapping is a collaboration and product discovery tool that encourages people to focus on achieving goals rather than delivering software. It is a useful strategic technique that clearly frames our objectives and helps identify ideas and assumptions that we may otherwise not recognise.</a:t>
            </a:r>
          </a:p>
          <a:p>
            <a:endParaRPr lang="en-AU" baseline="0" dirty="0"/>
          </a:p>
          <a:p>
            <a:r>
              <a:rPr lang="en-AU" baseline="0" dirty="0"/>
              <a:t>Impact mapping use useful for identifying alternatives that may be cheaper and less risky. It is useful in identifying experiments/MVPs that we can use to test our assumptions and see whether these are having the effect that  we assumed they would</a:t>
            </a:r>
            <a:r>
              <a:rPr lang="en-AU" baseline="0" dirty="0" smtClean="0"/>
              <a:t>.</a:t>
            </a:r>
            <a:endParaRPr lang="en-AU" baseline="0" dirty="0"/>
          </a:p>
          <a:p>
            <a:endParaRPr lang="en-AU" baseline="0" dirty="0"/>
          </a:p>
          <a:p>
            <a:endParaRPr lang="en-AU" baseline="0" dirty="0"/>
          </a:p>
          <a:p>
            <a:endParaRPr lang="en-AU" baseline="0" dirty="0"/>
          </a:p>
          <a:p>
            <a:endParaRPr lang="en-AU" baseline="0" dirty="0"/>
          </a:p>
          <a:p>
            <a:endParaRPr lang="en-AU" baseline="0" dirty="0"/>
          </a:p>
          <a:p>
            <a:endParaRPr lang="en-AU" baseline="0" dirty="0"/>
          </a:p>
          <a:p>
            <a:endParaRPr lang="en-AU" baseline="0" dirty="0"/>
          </a:p>
          <a:p>
            <a:endParaRPr lang="en-AU" baseline="0" dirty="0"/>
          </a:p>
          <a:p>
            <a:endParaRPr lang="en-AU" baseline="0" dirty="0"/>
          </a:p>
        </p:txBody>
      </p:sp>
      <p:sp>
        <p:nvSpPr>
          <p:cNvPr id="4" name="Slide Number Placeholder 3"/>
          <p:cNvSpPr>
            <a:spLocks noGrp="1"/>
          </p:cNvSpPr>
          <p:nvPr>
            <p:ph type="sldNum" sz="quarter" idx="10"/>
          </p:nvPr>
        </p:nvSpPr>
        <p:spPr/>
        <p:txBody>
          <a:bodyPr/>
          <a:lstStyle/>
          <a:p>
            <a:fld id="{94BF2456-E03C-433B-8A22-A2A40C396CAC}" type="slidenum">
              <a:rPr lang="en-AU" smtClean="0"/>
              <a:t>11</a:t>
            </a:fld>
            <a:endParaRPr lang="en-AU"/>
          </a:p>
        </p:txBody>
      </p:sp>
    </p:spTree>
    <p:extLst>
      <p:ext uri="{BB962C8B-B14F-4D97-AF65-F5344CB8AC3E}">
        <p14:creationId xmlns:p14="http://schemas.microsoft.com/office/powerpoint/2010/main" val="2405729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problem with this model though…</a:t>
            </a:r>
          </a:p>
          <a:p>
            <a:endParaRPr lang="en-US" dirty="0" smtClean="0"/>
          </a:p>
          <a:p>
            <a:r>
              <a:rPr lang="en-US" dirty="0" smtClean="0"/>
              <a:t>I’m curious if anyone can guess what the problem I have with</a:t>
            </a:r>
            <a:r>
              <a:rPr lang="en-US" baseline="0" dirty="0" smtClean="0"/>
              <a:t> this is?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12</a:t>
            </a:fld>
            <a:endParaRPr lang="en-AU"/>
          </a:p>
        </p:txBody>
      </p:sp>
    </p:spTree>
    <p:extLst>
      <p:ext uri="{BB962C8B-B14F-4D97-AF65-F5344CB8AC3E}">
        <p14:creationId xmlns:p14="http://schemas.microsoft.com/office/powerpoint/2010/main" val="2647307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reality, we should be driving what happens on the ground from the board and executive via our organizational goals,</a:t>
            </a:r>
            <a:r>
              <a:rPr lang="en-US" baseline="0" dirty="0" smtClean="0"/>
              <a:t> strategic direction and company culture.</a:t>
            </a:r>
            <a:endParaRPr lang="en-US" dirty="0" smtClean="0"/>
          </a:p>
          <a:p>
            <a:endParaRPr lang="en-US" dirty="0" smtClean="0"/>
          </a:p>
          <a:p>
            <a:r>
              <a:rPr lang="en-US" dirty="0" smtClean="0"/>
              <a:t>But, how can we do this? Particularly when, as we’ve already discussed,</a:t>
            </a:r>
            <a:r>
              <a:rPr lang="en-US" baseline="0" dirty="0" smtClean="0"/>
              <a:t> the traditional way we run projects is fundamentally flawed.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13</a:t>
            </a:fld>
            <a:endParaRPr lang="en-AU"/>
          </a:p>
        </p:txBody>
      </p:sp>
    </p:spTree>
    <p:extLst>
      <p:ext uri="{BB962C8B-B14F-4D97-AF65-F5344CB8AC3E}">
        <p14:creationId xmlns:p14="http://schemas.microsoft.com/office/powerpoint/2010/main" val="60421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This is where MVPs come in.</a:t>
            </a:r>
            <a:endParaRPr lang="en-AU" dirty="0" smtClean="0"/>
          </a:p>
          <a:p>
            <a:pPr fontAlgn="base"/>
            <a:endParaRPr lang="en-AU" dirty="0" smtClean="0"/>
          </a:p>
          <a:p>
            <a:pPr fontAlgn="base"/>
            <a:r>
              <a:rPr lang="en-AU" dirty="0" smtClean="0"/>
              <a:t>Lean </a:t>
            </a:r>
            <a:r>
              <a:rPr lang="en-AU" dirty="0" err="1" smtClean="0"/>
              <a:t>Startup</a:t>
            </a:r>
            <a:r>
              <a:rPr lang="en-AU" dirty="0" smtClean="0"/>
              <a:t> </a:t>
            </a:r>
            <a:r>
              <a:rPr lang="en-AU" dirty="0" smtClean="0"/>
              <a:t>popularised MVPs and introduced the </a:t>
            </a:r>
            <a:r>
              <a:rPr lang="en-AU" dirty="0" smtClean="0"/>
              <a:t>concept of the Build, Measure, Learn loop.</a:t>
            </a:r>
            <a:r>
              <a:rPr lang="en-AU" baseline="0" dirty="0" smtClean="0"/>
              <a:t> Basically this means </a:t>
            </a:r>
            <a:r>
              <a:rPr lang="en-AU" baseline="0" dirty="0" smtClean="0"/>
              <a:t>that we start with an idea, build something small to explore that idea, measure what happens when that idea is deployed and extract a learning from those measurements. We then use that learning to decide what to do next. We go through this loop again and again and again.</a:t>
            </a:r>
            <a:endParaRPr lang="en-AU" baseline="0" dirty="0" smtClean="0"/>
          </a:p>
          <a:p>
            <a:pPr fontAlgn="base"/>
            <a:endParaRPr lang="en-US" baseline="0" dirty="0" smtClean="0"/>
          </a:p>
          <a:p>
            <a:pPr fontAlgn="base"/>
            <a:r>
              <a:rPr lang="en-US" baseline="0" dirty="0" smtClean="0"/>
              <a:t>Put simply, according to Eric </a:t>
            </a:r>
            <a:r>
              <a:rPr lang="en-US" baseline="0" dirty="0" err="1" smtClean="0"/>
              <a:t>Ries</a:t>
            </a:r>
            <a:r>
              <a:rPr lang="en-US" baseline="0" dirty="0" smtClean="0"/>
              <a:t> who wrote Lean Startup an MVP is: </a:t>
            </a:r>
            <a:r>
              <a:rPr lang="en-US" sz="1400" b="0" i="0" kern="1200" dirty="0" smtClean="0">
                <a:solidFill>
                  <a:schemeClr val="tx1"/>
                </a:solidFill>
                <a:effectLst/>
                <a:latin typeface="+mn-lt"/>
                <a:ea typeface="+mn-ea"/>
                <a:cs typeface="+mn-cs"/>
              </a:rPr>
              <a:t>“</a:t>
            </a:r>
            <a:r>
              <a:rPr lang="en-US" sz="1400" b="0" i="1" kern="1200" dirty="0" smtClean="0">
                <a:solidFill>
                  <a:schemeClr val="tx1"/>
                </a:solidFill>
                <a:effectLst/>
                <a:latin typeface="+mn-lt"/>
                <a:ea typeface="+mn-ea"/>
                <a:cs typeface="+mn-cs"/>
              </a:rPr>
              <a:t>That </a:t>
            </a:r>
            <a:r>
              <a:rPr lang="en-US" sz="1400" b="0" i="1" kern="1200" dirty="0" smtClean="0">
                <a:solidFill>
                  <a:schemeClr val="tx1"/>
                </a:solidFill>
                <a:effectLst/>
                <a:latin typeface="+mn-lt"/>
                <a:ea typeface="+mn-ea"/>
                <a:cs typeface="+mn-cs"/>
              </a:rPr>
              <a:t>version of a new product which allows a team to collect the maximum amount of validated </a:t>
            </a:r>
            <a:r>
              <a:rPr lang="en-US" sz="1400" b="1" i="1" kern="1200" dirty="0" smtClean="0">
                <a:solidFill>
                  <a:schemeClr val="tx1"/>
                </a:solidFill>
                <a:effectLst/>
                <a:latin typeface="+mn-lt"/>
                <a:ea typeface="+mn-ea"/>
                <a:cs typeface="+mn-cs"/>
              </a:rPr>
              <a:t>learning</a:t>
            </a:r>
            <a:r>
              <a:rPr lang="en-US" sz="1400" b="0" i="1" kern="1200" dirty="0" smtClean="0">
                <a:solidFill>
                  <a:schemeClr val="tx1"/>
                </a:solidFill>
                <a:effectLst/>
                <a:latin typeface="+mn-lt"/>
                <a:ea typeface="+mn-ea"/>
                <a:cs typeface="+mn-cs"/>
              </a:rPr>
              <a:t> about customers with the least effort.</a:t>
            </a:r>
            <a:r>
              <a:rPr lang="en-US" sz="1400" b="0" i="0" kern="1200" dirty="0" smtClean="0">
                <a:solidFill>
                  <a:schemeClr val="tx1"/>
                </a:solidFill>
                <a:effectLst/>
                <a:latin typeface="+mn-lt"/>
                <a:ea typeface="+mn-ea"/>
                <a:cs typeface="+mn-cs"/>
              </a:rPr>
              <a:t>”</a:t>
            </a:r>
            <a:endParaRPr lang="en-AU" baseline="0" dirty="0" smtClean="0"/>
          </a:p>
          <a:p>
            <a:pPr fontAlgn="base"/>
            <a:endParaRPr lang="en-AU" dirty="0" smtClean="0"/>
          </a:p>
          <a:p>
            <a:pPr fontAlgn="base"/>
            <a:r>
              <a:rPr lang="en-AU" sz="1400" b="0" i="0" kern="1200" dirty="0" smtClean="0">
                <a:solidFill>
                  <a:schemeClr val="tx1"/>
                </a:solidFill>
                <a:effectLst/>
                <a:latin typeface="+mn-lt"/>
                <a:ea typeface="+mn-ea"/>
                <a:cs typeface="+mn-cs"/>
              </a:rPr>
              <a:t>Lean </a:t>
            </a:r>
            <a:r>
              <a:rPr lang="en-AU" sz="1400" b="0" i="0" kern="1200" dirty="0" err="1" smtClean="0">
                <a:solidFill>
                  <a:schemeClr val="tx1"/>
                </a:solidFill>
                <a:effectLst/>
                <a:latin typeface="+mn-lt"/>
                <a:ea typeface="+mn-ea"/>
                <a:cs typeface="+mn-cs"/>
              </a:rPr>
              <a:t>Startup</a:t>
            </a:r>
            <a:r>
              <a:rPr lang="en-AU" sz="1400" b="0" i="0" kern="1200" dirty="0" smtClean="0">
                <a:solidFill>
                  <a:schemeClr val="tx1"/>
                </a:solidFill>
                <a:effectLst/>
                <a:latin typeface="+mn-lt"/>
                <a:ea typeface="+mn-ea"/>
                <a:cs typeface="+mn-cs"/>
              </a:rPr>
              <a:t> also</a:t>
            </a:r>
            <a:r>
              <a:rPr lang="en-AU" sz="1400" b="0" i="0" kern="1200" baseline="0" dirty="0" smtClean="0">
                <a:solidFill>
                  <a:schemeClr val="tx1"/>
                </a:solidFill>
                <a:effectLst/>
                <a:latin typeface="+mn-lt"/>
                <a:ea typeface="+mn-ea"/>
                <a:cs typeface="+mn-cs"/>
              </a:rPr>
              <a:t> introduces the concept of a </a:t>
            </a:r>
            <a:r>
              <a:rPr lang="en-AU" sz="1400" b="0" i="0" kern="1200" dirty="0" smtClean="0">
                <a:solidFill>
                  <a:schemeClr val="tx1"/>
                </a:solidFill>
                <a:effectLst/>
                <a:latin typeface="+mn-lt"/>
                <a:ea typeface="+mn-ea"/>
                <a:cs typeface="+mn-cs"/>
              </a:rPr>
              <a:t>minimum viable product as that version of a product which allows a team to collect the maximum amount of validated learning with the least amount of effort.</a:t>
            </a:r>
            <a:endParaRPr lang="en-AU" dirty="0" smtClean="0"/>
          </a:p>
          <a:p>
            <a:pPr fontAlgn="base"/>
            <a:endParaRPr lang="en-US" dirty="0" smtClean="0"/>
          </a:p>
          <a:p>
            <a:pPr fontAlgn="base"/>
            <a:r>
              <a:rPr lang="en-US" dirty="0" smtClean="0"/>
              <a:t>Examples:</a:t>
            </a:r>
            <a:endParaRPr lang="en-AU" dirty="0" smtClean="0"/>
          </a:p>
          <a:p>
            <a:r>
              <a:rPr lang="en-AU" b="0" i="0" baseline="0" dirty="0" smtClean="0"/>
              <a:t>Consider exposing your MVP to early adopters but be careful that these adopters are real customers. Be aware that of the biases that early adopters often have. </a:t>
            </a:r>
          </a:p>
          <a:p>
            <a:r>
              <a:rPr lang="en-AU" b="0" i="0" baseline="0" dirty="0" smtClean="0"/>
              <a:t>Consider smoke tests such as click throughs to “Register your interest” pages, but don’t go too far - please consider your customer they are not guinea pigs that will put themselves out to confirm your MVP.</a:t>
            </a:r>
          </a:p>
          <a:p>
            <a:r>
              <a:rPr lang="en-AU" b="0" i="0" baseline="0" dirty="0" smtClean="0"/>
              <a:t>Consider concierge services – build a human system to prove an idea in the small scale, and then look at using technology to scale. This approach is often overlooked by established organisations but ironically is the mechanism by which many companies were seeded.</a:t>
            </a:r>
          </a:p>
          <a:p>
            <a:pPr fontAlgn="base"/>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14</a:t>
            </a:fld>
            <a:endParaRPr lang="en-AU"/>
          </a:p>
        </p:txBody>
      </p:sp>
    </p:spTree>
    <p:extLst>
      <p:ext uri="{BB962C8B-B14F-4D97-AF65-F5344CB8AC3E}">
        <p14:creationId xmlns:p14="http://schemas.microsoft.com/office/powerpoint/2010/main" val="516645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It’s easier to describe what MVPs are with diagrams rather than words.</a:t>
            </a:r>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http</a:t>
            </a:r>
            <a:r>
              <a:rPr lang="en-AU" dirty="0" smtClean="0"/>
              <a:t>://blog.deming.org/2014/11/minimal-viable-product/</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15</a:t>
            </a:fld>
            <a:endParaRPr lang="en-AU"/>
          </a:p>
        </p:txBody>
      </p:sp>
    </p:spTree>
    <p:extLst>
      <p:ext uri="{BB962C8B-B14F-4D97-AF65-F5344CB8AC3E}">
        <p14:creationId xmlns:p14="http://schemas.microsoft.com/office/powerpoint/2010/main" val="94580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https://twitter.com/berndschiffer/status/550169576299044864</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16</a:t>
            </a:fld>
            <a:endParaRPr lang="en-AU"/>
          </a:p>
        </p:txBody>
      </p:sp>
    </p:spTree>
    <p:extLst>
      <p:ext uri="{BB962C8B-B14F-4D97-AF65-F5344CB8AC3E}">
        <p14:creationId xmlns:p14="http://schemas.microsoft.com/office/powerpoint/2010/main" val="1123543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https://twitter.com/noluckmurphy/status/700695023428325376</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17</a:t>
            </a:fld>
            <a:endParaRPr lang="en-AU"/>
          </a:p>
        </p:txBody>
      </p:sp>
    </p:spTree>
    <p:extLst>
      <p:ext uri="{BB962C8B-B14F-4D97-AF65-F5344CB8AC3E}">
        <p14:creationId xmlns:p14="http://schemas.microsoft.com/office/powerpoint/2010/main" val="3076090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http://startupquote.com/post/855482768</a:t>
            </a:r>
            <a:endParaRPr lang="en-US" dirty="0" smtClean="0"/>
          </a:p>
          <a:p>
            <a:endParaRPr lang="en-US" dirty="0" smtClean="0"/>
          </a:p>
          <a:p>
            <a:r>
              <a:rPr lang="en-AU" dirty="0" smtClean="0"/>
              <a:t>This might involve hours or days of effort</a:t>
            </a:r>
            <a:r>
              <a:rPr lang="en-AU" baseline="0" dirty="0" smtClean="0"/>
              <a:t> or it might be days or weeks of effort – it depends entirely on what you are building, what hypothesis you are trying to test and the customers you are targeting.</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18</a:t>
            </a:fld>
            <a:endParaRPr lang="en-AU"/>
          </a:p>
        </p:txBody>
      </p:sp>
    </p:spTree>
    <p:extLst>
      <p:ext uri="{BB962C8B-B14F-4D97-AF65-F5344CB8AC3E}">
        <p14:creationId xmlns:p14="http://schemas.microsoft.com/office/powerpoint/2010/main" val="3578718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OSS:</a:t>
            </a:r>
            <a:r>
              <a:rPr lang="en-US" baseline="0" dirty="0" smtClean="0"/>
              <a:t> </a:t>
            </a:r>
            <a:r>
              <a:rPr lang="en-AU" dirty="0" smtClean="0"/>
              <a:t>stand on the shoulders of giants</a:t>
            </a:r>
          </a:p>
          <a:p>
            <a:r>
              <a:rPr lang="en-US" dirty="0" smtClean="0"/>
              <a:t>Tooling:</a:t>
            </a:r>
            <a:r>
              <a:rPr lang="en-US" baseline="0" dirty="0" smtClean="0"/>
              <a:t> </a:t>
            </a:r>
            <a:r>
              <a:rPr lang="en-AU" dirty="0" smtClean="0"/>
              <a:t>to support rapid development and deployment</a:t>
            </a:r>
            <a:endParaRPr lang="en-US"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19</a:t>
            </a:fld>
            <a:endParaRPr lang="en-AU"/>
          </a:p>
        </p:txBody>
      </p:sp>
    </p:spTree>
    <p:extLst>
      <p:ext uri="{BB962C8B-B14F-4D97-AF65-F5344CB8AC3E}">
        <p14:creationId xmlns:p14="http://schemas.microsoft.com/office/powerpoint/2010/main" val="1593822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biggest traditional blockers to innovation is the long-wait times for IT departments to provide computing. I’ve been in </a:t>
            </a:r>
            <a:r>
              <a:rPr lang="en-US" baseline="0" dirty="0" err="1" smtClean="0"/>
              <a:t>organisations</a:t>
            </a:r>
            <a:r>
              <a:rPr lang="en-US" baseline="0" dirty="0" smtClean="0"/>
              <a:t> where it takes months to get a VM.</a:t>
            </a:r>
          </a:p>
          <a:p>
            <a:endParaRPr lang="en-US" baseline="0" dirty="0" smtClean="0"/>
          </a:p>
          <a:p>
            <a:r>
              <a:rPr lang="en-US" baseline="0" dirty="0" smtClean="0"/>
              <a:t>Cloud computing has completely changed that, firstly by </a:t>
            </a:r>
            <a:r>
              <a:rPr lang="en-US" baseline="0" dirty="0" err="1" smtClean="0"/>
              <a:t>comoditising</a:t>
            </a:r>
            <a:r>
              <a:rPr lang="en-US" baseline="0" dirty="0" smtClean="0"/>
              <a:t> VMs so it takes seconds rather than days/weeks/months, but more importantly PaaS completely changed to ballgame by enabling faster development with less operational overhead!</a:t>
            </a:r>
          </a:p>
          <a:p>
            <a:endParaRPr lang="en-US" dirty="0" smtClean="0"/>
          </a:p>
          <a:p>
            <a:r>
              <a:rPr lang="en-US" b="1" dirty="0" smtClean="0"/>
              <a:t>If you kill a project you can easily remove the </a:t>
            </a:r>
            <a:r>
              <a:rPr lang="en-US" b="1" dirty="0" smtClean="0"/>
              <a:t>infrastructure</a:t>
            </a:r>
            <a:r>
              <a:rPr lang="en-AU" b="0" dirty="0" smtClean="0"/>
              <a:t>.</a:t>
            </a:r>
            <a:endParaRPr lang="en-US" b="1"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20</a:t>
            </a:fld>
            <a:endParaRPr lang="en-AU"/>
          </a:p>
        </p:txBody>
      </p:sp>
    </p:spTree>
    <p:extLst>
      <p:ext uri="{BB962C8B-B14F-4D97-AF65-F5344CB8AC3E}">
        <p14:creationId xmlns:p14="http://schemas.microsoft.com/office/powerpoint/2010/main" val="352801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400" dirty="0" smtClean="0"/>
              <a:t>More and more techniques are emerging, and becoming commonplace, that remove technical hurdles to and </a:t>
            </a:r>
            <a:r>
              <a:rPr lang="en-AU" sz="2800" dirty="0" smtClean="0"/>
              <a:t>empower more agility in how software is specified and designed by product owners</a:t>
            </a:r>
            <a:r>
              <a:rPr lang="en-AU" sz="1400" dirty="0" smtClean="0"/>
              <a:t>,</a:t>
            </a:r>
            <a:r>
              <a:rPr lang="en-AU" sz="1400" baseline="0" dirty="0" smtClean="0"/>
              <a:t> and this is allowing companies to place a great focus on innovation.</a:t>
            </a:r>
            <a:endParaRPr lang="en-AU" sz="1400" dirty="0" smtClean="0"/>
          </a:p>
          <a:p>
            <a:endParaRPr lang="en-AU" dirty="0" smtClean="0"/>
          </a:p>
          <a:p>
            <a:r>
              <a:rPr lang="en-US" dirty="0" smtClean="0"/>
              <a:t>It’s becoming something that gets discussed increasingly</a:t>
            </a:r>
            <a:r>
              <a:rPr lang="en-US" baseline="0" dirty="0" smtClean="0"/>
              <a:t> at C-level as business naturally take more of an interest in trying to respond to their customer’s needs faster etc.</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a:t>
            </a:fld>
            <a:endParaRPr lang="en-AU"/>
          </a:p>
        </p:txBody>
      </p:sp>
    </p:spTree>
    <p:extLst>
      <p:ext uri="{BB962C8B-B14F-4D97-AF65-F5344CB8AC3E}">
        <p14:creationId xmlns:p14="http://schemas.microsoft.com/office/powerpoint/2010/main" val="4254287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sz="1400" kern="1200" dirty="0" smtClean="0">
                <a:solidFill>
                  <a:schemeClr val="tx1"/>
                </a:solidFill>
                <a:effectLst/>
                <a:latin typeface="+mn-lt"/>
                <a:ea typeface="+mn-ea"/>
                <a:cs typeface="+mn-cs"/>
              </a:rPr>
              <a:t>The usual maturity model we see for use of MVPs in organisations starts with one-off projects where there is a clear and present need for the advantages it provides such as reduced</a:t>
            </a:r>
            <a:r>
              <a:rPr lang="en-AU" sz="1400" kern="1200" baseline="0" dirty="0" smtClean="0">
                <a:solidFill>
                  <a:schemeClr val="tx1"/>
                </a:solidFill>
                <a:effectLst/>
                <a:latin typeface="+mn-lt"/>
                <a:ea typeface="+mn-ea"/>
                <a:cs typeface="+mn-cs"/>
              </a:rPr>
              <a:t> cost or risk or faster time to market.</a:t>
            </a:r>
          </a:p>
          <a:p>
            <a:pPr marL="0" marR="0" indent="0" algn="l" defTabSz="1088502" rtl="0" eaLnBrk="1" fontAlgn="auto" latinLnBrk="0" hangingPunct="1">
              <a:lnSpc>
                <a:spcPct val="100000"/>
              </a:lnSpc>
              <a:spcBef>
                <a:spcPts val="0"/>
              </a:spcBef>
              <a:spcAft>
                <a:spcPts val="0"/>
              </a:spcAft>
              <a:buClrTx/>
              <a:buSzTx/>
              <a:buFontTx/>
              <a:buNone/>
              <a:tabLst/>
              <a:defRPr/>
            </a:pPr>
            <a:endParaRPr lang="en-AU" sz="1400" kern="1200" baseline="0" dirty="0" smtClean="0">
              <a:solidFill>
                <a:schemeClr val="tx1"/>
              </a:solidFill>
              <a:effectLst/>
              <a:latin typeface="+mn-lt"/>
              <a:ea typeface="+mn-ea"/>
              <a:cs typeface="+mn-cs"/>
            </a:endParaRPr>
          </a:p>
          <a:p>
            <a:pPr marL="0" marR="0" indent="0" algn="l" defTabSz="1088502" rtl="0" eaLnBrk="1" fontAlgn="auto" latinLnBrk="0" hangingPunct="1">
              <a:lnSpc>
                <a:spcPct val="100000"/>
              </a:lnSpc>
              <a:spcBef>
                <a:spcPts val="0"/>
              </a:spcBef>
              <a:spcAft>
                <a:spcPts val="0"/>
              </a:spcAft>
              <a:buClrTx/>
              <a:buSzTx/>
              <a:buFontTx/>
              <a:buNone/>
              <a:tabLst/>
              <a:defRPr/>
            </a:pPr>
            <a:r>
              <a:rPr lang="en-AU" sz="1400" kern="1200" dirty="0" smtClean="0">
                <a:solidFill>
                  <a:schemeClr val="tx1"/>
                </a:solidFill>
                <a:effectLst/>
                <a:latin typeface="+mn-lt"/>
                <a:ea typeface="+mn-ea"/>
                <a:cs typeface="+mn-cs"/>
              </a:rPr>
              <a:t>Sidenote: Pure innovation is a really interesting application of MVPs –</a:t>
            </a:r>
            <a:r>
              <a:rPr lang="en-AU" sz="1400" kern="1200" baseline="0" dirty="0" smtClean="0">
                <a:solidFill>
                  <a:schemeClr val="tx1"/>
                </a:solidFill>
                <a:effectLst/>
                <a:latin typeface="+mn-lt"/>
                <a:ea typeface="+mn-ea"/>
                <a:cs typeface="+mn-cs"/>
              </a:rPr>
              <a:t> the sort of R&amp;D that involves pure experimentation is a very scientific process that aligns well to the MVP approach, but interestingly it deliberately doesn’t align well to following organisation goals because they enforce an arbitrary constraint.</a:t>
            </a:r>
            <a:r>
              <a:rPr lang="en-AU" sz="1400" kern="1200" dirty="0" smtClean="0">
                <a:solidFill>
                  <a:schemeClr val="tx1"/>
                </a:solidFill>
                <a:effectLst/>
                <a:latin typeface="+mn-lt"/>
                <a:ea typeface="+mn-ea"/>
                <a:cs typeface="+mn-cs"/>
              </a:rPr>
              <a:t/>
            </a:r>
            <a:br>
              <a:rPr lang="en-AU" sz="1400" kern="1200" dirty="0" smtClean="0">
                <a:solidFill>
                  <a:schemeClr val="tx1"/>
                </a:solidFill>
                <a:effectLst/>
                <a:latin typeface="+mn-lt"/>
                <a:ea typeface="+mn-ea"/>
                <a:cs typeface="+mn-cs"/>
              </a:rPr>
            </a:br>
            <a:r>
              <a:rPr lang="en-AU" sz="1400" kern="1200" dirty="0" smtClean="0">
                <a:solidFill>
                  <a:schemeClr val="tx1"/>
                </a:solidFill>
                <a:effectLst/>
                <a:latin typeface="+mn-lt"/>
                <a:ea typeface="+mn-ea"/>
                <a:cs typeface="+mn-cs"/>
              </a:rPr>
              <a:t/>
            </a:r>
            <a:br>
              <a:rPr lang="en-AU" sz="1400" kern="1200" dirty="0" smtClean="0">
                <a:solidFill>
                  <a:schemeClr val="tx1"/>
                </a:solidFill>
                <a:effectLst/>
                <a:latin typeface="+mn-lt"/>
                <a:ea typeface="+mn-ea"/>
                <a:cs typeface="+mn-cs"/>
              </a:rPr>
            </a:br>
            <a:r>
              <a:rPr lang="en-AU" sz="1400" kern="1200" dirty="0" smtClean="0">
                <a:solidFill>
                  <a:schemeClr val="tx1"/>
                </a:solidFill>
                <a:effectLst/>
                <a:latin typeface="+mn-lt"/>
                <a:ea typeface="+mn-ea"/>
                <a:cs typeface="+mn-cs"/>
              </a:rPr>
              <a:t>As organisations see the benefit of the thinking and application of MVPs there is a tendency to start using the approach more consistently across all projects or a particular subset such as innovation-focussed projects.</a:t>
            </a:r>
            <a:br>
              <a:rPr lang="en-AU" sz="1400" kern="1200" dirty="0" smtClean="0">
                <a:solidFill>
                  <a:schemeClr val="tx1"/>
                </a:solidFill>
                <a:effectLst/>
                <a:latin typeface="+mn-lt"/>
                <a:ea typeface="+mn-ea"/>
                <a:cs typeface="+mn-cs"/>
              </a:rPr>
            </a:br>
            <a:r>
              <a:rPr lang="en-AU" sz="1400" kern="1200" dirty="0" smtClean="0">
                <a:solidFill>
                  <a:schemeClr val="tx1"/>
                </a:solidFill>
                <a:effectLst/>
                <a:latin typeface="+mn-lt"/>
                <a:ea typeface="+mn-ea"/>
                <a:cs typeface="+mn-cs"/>
              </a:rPr>
              <a:t/>
            </a:r>
            <a:br>
              <a:rPr lang="en-AU" sz="1400" kern="1200" dirty="0" smtClean="0">
                <a:solidFill>
                  <a:schemeClr val="tx1"/>
                </a:solidFill>
                <a:effectLst/>
                <a:latin typeface="+mn-lt"/>
                <a:ea typeface="+mn-ea"/>
                <a:cs typeface="+mn-cs"/>
              </a:rPr>
            </a:br>
            <a:r>
              <a:rPr lang="en-AU" sz="1400" kern="1200" dirty="0" smtClean="0">
                <a:solidFill>
                  <a:schemeClr val="tx1"/>
                </a:solidFill>
                <a:effectLst/>
                <a:latin typeface="+mn-lt"/>
                <a:ea typeface="+mn-ea"/>
                <a:cs typeface="+mn-cs"/>
              </a:rPr>
              <a:t>I see the end-goal of MVPs to be a MVPs over projects mentality.</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21</a:t>
            </a:fld>
            <a:endParaRPr lang="en-AU"/>
          </a:p>
        </p:txBody>
      </p:sp>
    </p:spTree>
    <p:extLst>
      <p:ext uri="{BB962C8B-B14F-4D97-AF65-F5344CB8AC3E}">
        <p14:creationId xmlns:p14="http://schemas.microsoft.com/office/powerpoint/2010/main" val="3467351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MVPs over projects is where MVPs can really drive strategic</a:t>
            </a:r>
            <a:r>
              <a:rPr lang="en-US" baseline="0" dirty="0" smtClean="0"/>
              <a:t> agility. This comes down to a realization that the concept of projects for software development is actually insidious.</a:t>
            </a:r>
          </a:p>
          <a:p>
            <a:pPr fontAlgn="base"/>
            <a:endParaRPr lang="en-US" baseline="0" dirty="0" smtClean="0"/>
          </a:p>
          <a:p>
            <a:pPr fontAlgn="base"/>
            <a:r>
              <a:rPr lang="en-US" baseline="0" dirty="0" smtClean="0"/>
              <a:t>MVPs over projects starts from the viewpoint that all work is a hypothesis until used by real users.</a:t>
            </a:r>
          </a:p>
          <a:p>
            <a:pPr fontAlgn="base"/>
            <a:endParaRPr lang="en-US" baseline="0" dirty="0" smtClean="0"/>
          </a:p>
          <a:p>
            <a:pPr fontAlgn="base"/>
            <a:r>
              <a:rPr lang="en-US" baseline="0" dirty="0" smtClean="0"/>
              <a:t>It helps dispel the two main problems with projects:</a:t>
            </a:r>
          </a:p>
          <a:p>
            <a:pPr fontAlgn="base"/>
            <a:endParaRPr lang="en-US" baseline="0" dirty="0" smtClean="0"/>
          </a:p>
          <a:p>
            <a:pPr marL="285750" indent="-285750" fontAlgn="base">
              <a:buFont typeface="Arial" panose="020B0604020202020204" pitchFamily="34" charset="0"/>
              <a:buChar char="•"/>
            </a:pPr>
            <a:r>
              <a:rPr lang="en-US" baseline="0" dirty="0" smtClean="0"/>
              <a:t>The </a:t>
            </a:r>
            <a:r>
              <a:rPr lang="en-US" baseline="0" dirty="0" err="1" smtClean="0"/>
              <a:t>mentalility</a:t>
            </a:r>
            <a:r>
              <a:rPr lang="en-US" baseline="0" dirty="0" smtClean="0"/>
              <a:t> of “the more we start, the more we finish”, which we know is wrong from the learnings about minimizing work in progress via Lean</a:t>
            </a:r>
          </a:p>
          <a:p>
            <a:pPr marL="285750" indent="-285750" fontAlgn="base">
              <a:buFont typeface="Arial" panose="020B0604020202020204" pitchFamily="34" charset="0"/>
              <a:buChar char="•"/>
            </a:pPr>
            <a:r>
              <a:rPr lang="en-US" baseline="0" dirty="0" smtClean="0"/>
              <a:t>The cost associated with loss of high performance when we disband teams when a project ends</a:t>
            </a:r>
          </a:p>
          <a:p>
            <a:pPr marL="285750" indent="-285750" fontAlgn="base">
              <a:buFont typeface="Arial" panose="020B0604020202020204" pitchFamily="34" charset="0"/>
              <a:buChar char="•"/>
            </a:pPr>
            <a:endParaRPr lang="en-US" baseline="0" dirty="0" smtClean="0"/>
          </a:p>
          <a:p>
            <a:pPr marL="0" indent="0" fontAlgn="base">
              <a:buFont typeface="Arial" panose="020B0604020202020204" pitchFamily="34" charset="0"/>
              <a:buNone/>
            </a:pPr>
            <a:r>
              <a:rPr lang="en-US" baseline="0" dirty="0" smtClean="0"/>
              <a:t>By having small budgets, less upfront planning (since there is less risk) and fast releases we can directly counter the waterfall bookend of our high performing Agile teams.</a:t>
            </a:r>
          </a:p>
          <a:p>
            <a:pPr marL="0" indent="0" fontAlgn="base">
              <a:buFont typeface="Arial" panose="020B0604020202020204" pitchFamily="34" charset="0"/>
              <a:buNone/>
            </a:pPr>
            <a:endParaRPr lang="en-US" baseline="0" dirty="0" smtClean="0"/>
          </a:p>
          <a:p>
            <a:pPr marL="0" indent="0" fontAlgn="base">
              <a:buFont typeface="Arial" panose="020B0604020202020204" pitchFamily="34" charset="0"/>
              <a:buNone/>
            </a:pPr>
            <a:r>
              <a:rPr lang="en-US" baseline="0" dirty="0" smtClean="0"/>
              <a:t>This naturally leads to the concept of an Agile PMO, whose unit of measure is amount of validated learning rather than number of projects in the portfolio. David Joyce has a highly recommendable talk that explores this further called “</a:t>
            </a:r>
            <a:r>
              <a:rPr lang="en-US" sz="1400" dirty="0" smtClean="0"/>
              <a:t>How Kanban Helps Us Move Beyond Traditional PMO</a:t>
            </a:r>
            <a:r>
              <a:rPr lang="en-US" baseline="0" dirty="0" smtClean="0"/>
              <a:t>”.</a:t>
            </a:r>
          </a:p>
        </p:txBody>
      </p:sp>
      <p:sp>
        <p:nvSpPr>
          <p:cNvPr id="4" name="Slide Number Placeholder 3"/>
          <p:cNvSpPr>
            <a:spLocks noGrp="1"/>
          </p:cNvSpPr>
          <p:nvPr>
            <p:ph type="sldNum" sz="quarter" idx="10"/>
          </p:nvPr>
        </p:nvSpPr>
        <p:spPr/>
        <p:txBody>
          <a:bodyPr/>
          <a:lstStyle/>
          <a:p>
            <a:fld id="{325FB293-4812-4AD5-9D7B-16C5960DBBF9}" type="slidenum">
              <a:rPr lang="en-AU" smtClean="0"/>
              <a:t>22</a:t>
            </a:fld>
            <a:endParaRPr lang="en-AU"/>
          </a:p>
        </p:txBody>
      </p:sp>
    </p:spTree>
    <p:extLst>
      <p:ext uri="{BB962C8B-B14F-4D97-AF65-F5344CB8AC3E}">
        <p14:creationId xmlns:p14="http://schemas.microsoft.com/office/powerpoint/2010/main" val="2995060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usual recommendations</a:t>
            </a:r>
            <a:r>
              <a:rPr lang="en-US" baseline="0" dirty="0" smtClean="0"/>
              <a:t> when we work with customers on this cultural change usually amount to these four things at a high level.</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23</a:t>
            </a:fld>
            <a:endParaRPr lang="en-AU"/>
          </a:p>
        </p:txBody>
      </p:sp>
    </p:spTree>
    <p:extLst>
      <p:ext uri="{BB962C8B-B14F-4D97-AF65-F5344CB8AC3E}">
        <p14:creationId xmlns:p14="http://schemas.microsoft.com/office/powerpoint/2010/main" val="2136243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 you start? I can be overwhelming to think about changing the culture of a company to move towards an Agile PMO.</a:t>
            </a:r>
          </a:p>
          <a:p>
            <a:endParaRPr lang="en-US" dirty="0" smtClean="0"/>
          </a:p>
          <a:p>
            <a:r>
              <a:rPr lang="en-US" dirty="0" smtClean="0"/>
              <a:t>I always use this motto as a way to break down complexity, start as simple as possible and then use an</a:t>
            </a:r>
            <a:r>
              <a:rPr lang="en-US" baseline="0" dirty="0" smtClean="0"/>
              <a:t> inspect and adapt learning cycle to get to where I’m headed.</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24</a:t>
            </a:fld>
            <a:endParaRPr lang="en-AU"/>
          </a:p>
        </p:txBody>
      </p:sp>
    </p:spTree>
    <p:extLst>
      <p:ext uri="{BB962C8B-B14F-4D97-AF65-F5344CB8AC3E}">
        <p14:creationId xmlns:p14="http://schemas.microsoft.com/office/powerpoint/2010/main" val="1352223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great way to start simple.</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25</a:t>
            </a:fld>
            <a:endParaRPr lang="en-AU"/>
          </a:p>
        </p:txBody>
      </p:sp>
    </p:spTree>
    <p:extLst>
      <p:ext uri="{BB962C8B-B14F-4D97-AF65-F5344CB8AC3E}">
        <p14:creationId xmlns:p14="http://schemas.microsoft.com/office/powerpoint/2010/main" val="1576865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Business goals thinking: not a </a:t>
            </a:r>
            <a:r>
              <a:rPr lang="en-US" dirty="0" err="1" smtClean="0"/>
              <a:t>req</a:t>
            </a:r>
            <a:r>
              <a:rPr lang="en-US" dirty="0" smtClean="0"/>
              <a:t> </a:t>
            </a:r>
            <a:r>
              <a:rPr lang="en-US" dirty="0" smtClean="0"/>
              <a:t>spec e.g. opportunity canvas </a:t>
            </a:r>
            <a:r>
              <a:rPr lang="en-US" dirty="0" smtClean="0"/>
              <a:t>– should take days not </a:t>
            </a:r>
            <a:r>
              <a:rPr lang="en-US" dirty="0" smtClean="0"/>
              <a:t>months.</a:t>
            </a:r>
          </a:p>
          <a:p>
            <a:pPr marL="0" marR="0" indent="0" algn="l" defTabSz="1088502"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1088502"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should be easy to achieve for most C-levels e.g. using discretionary spend.</a:t>
            </a:r>
            <a:endParaRPr lang="en-US"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26</a:t>
            </a:fld>
            <a:endParaRPr lang="en-AU"/>
          </a:p>
        </p:txBody>
      </p:sp>
    </p:spTree>
    <p:extLst>
      <p:ext uri="{BB962C8B-B14F-4D97-AF65-F5344CB8AC3E}">
        <p14:creationId xmlns:p14="http://schemas.microsoft.com/office/powerpoint/2010/main" val="2936871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0" baseline="0" dirty="0" smtClean="0"/>
              <a:t>Just as discussed earlier in the presentation – the strategic techniques we’ve covered also help to reduce feedback loops.</a:t>
            </a:r>
          </a:p>
          <a:p>
            <a:pPr marL="0" marR="0" indent="0" algn="l" defTabSz="914400" rtl="0" eaLnBrk="1" fontAlgn="auto" latinLnBrk="0" hangingPunct="1">
              <a:lnSpc>
                <a:spcPct val="100000"/>
              </a:lnSpc>
              <a:spcBef>
                <a:spcPts val="0"/>
              </a:spcBef>
              <a:spcAft>
                <a:spcPts val="0"/>
              </a:spcAft>
              <a:buClrTx/>
              <a:buSzTx/>
              <a:buFontTx/>
              <a:buNone/>
              <a:tabLst/>
              <a:defRPr/>
            </a:pPr>
            <a:endParaRPr lang="en-AU" b="0" baseline="0" dirty="0" smtClean="0"/>
          </a:p>
          <a:p>
            <a:r>
              <a:rPr lang="en-AU" b="0" baseline="0" dirty="0" smtClean="0"/>
              <a:t>This acknowledges that risk starts where knowledge ends, so to minimise risk and potential waste organisations should </a:t>
            </a:r>
            <a:r>
              <a:rPr lang="en-AU" b="1" baseline="0" dirty="0" smtClean="0"/>
              <a:t>use learning and knowledge to justify all decisions</a:t>
            </a:r>
            <a:r>
              <a:rPr lang="en-AU" b="0" baseline="0" dirty="0" smtClean="0"/>
              <a:t> at every level of the business – technical, business and strategic.</a:t>
            </a:r>
          </a:p>
        </p:txBody>
      </p:sp>
      <p:sp>
        <p:nvSpPr>
          <p:cNvPr id="4" name="Slide Number Placeholder 3"/>
          <p:cNvSpPr>
            <a:spLocks noGrp="1"/>
          </p:cNvSpPr>
          <p:nvPr>
            <p:ph type="sldNum" sz="quarter" idx="10"/>
          </p:nvPr>
        </p:nvSpPr>
        <p:spPr/>
        <p:txBody>
          <a:bodyPr/>
          <a:lstStyle/>
          <a:p>
            <a:fld id="{94BF2456-E03C-433B-8A22-A2A40C396CAC}" type="slidenum">
              <a:rPr lang="en-AU" smtClean="0"/>
              <a:t>28</a:t>
            </a:fld>
            <a:endParaRPr lang="en-AU"/>
          </a:p>
        </p:txBody>
      </p:sp>
    </p:spTree>
    <p:extLst>
      <p:ext uri="{BB962C8B-B14F-4D97-AF65-F5344CB8AC3E}">
        <p14:creationId xmlns:p14="http://schemas.microsoft.com/office/powerpoint/2010/main" val="2059679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baseline="0" dirty="0" smtClean="0"/>
              <a:t>We think that the term “learning based culture” nicely sums up this notion and logically includes the fact that the technical and business agility that a business has empowers the business to drive all learning and decisions from a strategic level.</a:t>
            </a:r>
          </a:p>
          <a:p>
            <a:endParaRPr lang="en-AU" b="0" baseline="0" dirty="0" smtClean="0"/>
          </a:p>
          <a:p>
            <a:r>
              <a:rPr lang="en-AU" b="0" baseline="0" dirty="0" smtClean="0"/>
              <a:t>There is a particularly good talk about using validated learning to drive strategic goals by David Joyce in his talk about the Agile PMO, which we highly encourage you to watch as further research.</a:t>
            </a:r>
          </a:p>
          <a:p>
            <a:endParaRPr lang="en-AU" b="0" baseline="0"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29</a:t>
            </a:fld>
            <a:endParaRPr lang="en-AU"/>
          </a:p>
        </p:txBody>
      </p:sp>
    </p:spTree>
    <p:extLst>
      <p:ext uri="{BB962C8B-B14F-4D97-AF65-F5344CB8AC3E}">
        <p14:creationId xmlns:p14="http://schemas.microsoft.com/office/powerpoint/2010/main" val="1877730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https://www.flickr.com/photos/eschipul/4160817135</a:t>
            </a:r>
          </a:p>
          <a:p>
            <a:endParaRPr lang="en-GB" dirty="0" smtClean="0"/>
          </a:p>
          <a:p>
            <a:r>
              <a:rPr lang="en-GB" dirty="0" smtClean="0"/>
              <a:t>MVPs aren’t a</a:t>
            </a:r>
            <a:r>
              <a:rPr lang="en-GB" baseline="0" dirty="0" smtClean="0"/>
              <a:t> silver bullet.</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30</a:t>
            </a:fld>
            <a:endParaRPr lang="en-AU"/>
          </a:p>
        </p:txBody>
      </p:sp>
    </p:spTree>
    <p:extLst>
      <p:ext uri="{BB962C8B-B14F-4D97-AF65-F5344CB8AC3E}">
        <p14:creationId xmlns:p14="http://schemas.microsoft.com/office/powerpoint/2010/main" val="2421999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dirty="0" smtClean="0"/>
              <a:t>Vanity Metrics</a:t>
            </a:r>
          </a:p>
          <a:p>
            <a:pPr fontAlgn="base"/>
            <a:r>
              <a:rPr lang="en-AU" dirty="0" smtClean="0"/>
              <a:t>Minimal Marketable product != MVP</a:t>
            </a:r>
          </a:p>
          <a:p>
            <a:pPr fontAlgn="base"/>
            <a:r>
              <a:rPr lang="en-AU" b="1" dirty="0" smtClean="0"/>
              <a:t>Fear of releasing to REAL customers</a:t>
            </a:r>
            <a:r>
              <a:rPr lang="en-US"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1" dirty="0" smtClean="0"/>
              <a:t>Bad</a:t>
            </a:r>
            <a:r>
              <a:rPr lang="en-AU" b="1" baseline="0" dirty="0" smtClean="0"/>
              <a:t> MVPs</a:t>
            </a:r>
            <a:endParaRPr lang="en-AU"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Internal Releases</a:t>
            </a:r>
            <a:r>
              <a:rPr lang="en-AU" baseline="0" dirty="0" smtClean="0"/>
              <a:t> – Releasing to internal users when those users are not your target customers.</a:t>
            </a:r>
            <a:endParaRPr lang="en-AU" dirty="0" smtClean="0"/>
          </a:p>
          <a:p>
            <a:r>
              <a:rPr lang="en-AU" dirty="0" smtClean="0"/>
              <a:t>Large MVPs</a:t>
            </a:r>
            <a:r>
              <a:rPr lang="en-AU" baseline="0" dirty="0" smtClean="0"/>
              <a:t> – MVPs that contain pet feature or unnecessary features. Consider each feature being an MBP</a:t>
            </a:r>
            <a:endParaRPr lang="en-AU" dirty="0" smtClean="0"/>
          </a:p>
          <a:p>
            <a:r>
              <a:rPr lang="en-AU" dirty="0" smtClean="0"/>
              <a:t>Vanity Metrics – Only looking at metrics</a:t>
            </a:r>
            <a:r>
              <a:rPr lang="en-AU" baseline="0" dirty="0" smtClean="0"/>
              <a:t> that confirm your hypothesis, Gross metrics e.g. Gross Profit are usually bad examples of metrics as they can be influenced in many ways and can hide the real performance of your MVP</a:t>
            </a:r>
          </a:p>
          <a:p>
            <a:endParaRPr lang="en-AU" baseline="0" dirty="0" smtClean="0"/>
          </a:p>
          <a:p>
            <a:r>
              <a:rPr lang="en-AU" dirty="0" smtClean="0"/>
              <a:t>“</a:t>
            </a:r>
            <a:r>
              <a:rPr lang="en-AU" i="1" dirty="0" smtClean="0"/>
              <a:t>But</a:t>
            </a:r>
            <a:r>
              <a:rPr lang="en-AU" i="1" baseline="0" dirty="0" smtClean="0"/>
              <a:t>.. MVP = Crap half baked product</a:t>
            </a:r>
            <a:r>
              <a:rPr lang="en-AU" baseline="0" dirty="0" smtClean="0"/>
              <a:t>” </a:t>
            </a:r>
          </a:p>
          <a:p>
            <a:endParaRPr lang="en-AU" baseline="0" dirty="0" smtClean="0"/>
          </a:p>
          <a:p>
            <a:r>
              <a:rPr lang="en-AU" baseline="0" dirty="0" smtClean="0"/>
              <a:t>Sure when done badly. There is no magic solution other than to try and collected </a:t>
            </a:r>
            <a:r>
              <a:rPr lang="en-AU" i="1" baseline="0" dirty="0" smtClean="0"/>
              <a:t>VALIDATED LEARNING </a:t>
            </a:r>
            <a:r>
              <a:rPr lang="en-AU" b="0" i="0" baseline="0" dirty="0" smtClean="0"/>
              <a:t>so you need to get creative.</a:t>
            </a:r>
            <a:endParaRPr lang="en-AU" i="1" dirty="0" smtClean="0"/>
          </a:p>
          <a:p>
            <a:endParaRPr lang="en-AU" dirty="0" smtClean="0"/>
          </a:p>
          <a:p>
            <a:endParaRPr lang="en-AU" dirty="0" smtClean="0"/>
          </a:p>
          <a:p>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31</a:t>
            </a:fld>
            <a:endParaRPr lang="en-AU"/>
          </a:p>
        </p:txBody>
      </p:sp>
    </p:spTree>
    <p:extLst>
      <p:ext uri="{BB962C8B-B14F-4D97-AF65-F5344CB8AC3E}">
        <p14:creationId xmlns:p14="http://schemas.microsoft.com/office/powerpoint/2010/main" val="4003990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Honing in specifically on innovation</a:t>
            </a:r>
            <a:r>
              <a:rPr lang="en-US" baseline="0" dirty="0" smtClean="0"/>
              <a:t> there are a range </a:t>
            </a:r>
            <a:r>
              <a:rPr lang="en-US" baseline="0" dirty="0" smtClean="0"/>
              <a:t>of good </a:t>
            </a:r>
            <a:r>
              <a:rPr lang="en-US" baseline="0" dirty="0" smtClean="0"/>
              <a:t>reasons why we might want to innovate.</a:t>
            </a:r>
          </a:p>
          <a:p>
            <a:endParaRPr lang="en-US" baseline="0" dirty="0" smtClean="0"/>
          </a:p>
          <a:p>
            <a:r>
              <a:rPr lang="en-US" baseline="0" dirty="0" smtClean="0"/>
              <a:t>I’m sure that all of you have come across projects in your </a:t>
            </a:r>
            <a:r>
              <a:rPr lang="en-US" baseline="0" dirty="0" err="1" smtClean="0"/>
              <a:t>organisations</a:t>
            </a:r>
            <a:r>
              <a:rPr lang="en-US" baseline="0" dirty="0" smtClean="0"/>
              <a:t> that try to achieve one or more of these goals.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4</a:t>
            </a:fld>
            <a:endParaRPr lang="en-AU"/>
          </a:p>
        </p:txBody>
      </p:sp>
    </p:spTree>
    <p:extLst>
      <p:ext uri="{BB962C8B-B14F-4D97-AF65-F5344CB8AC3E}">
        <p14:creationId xmlns:p14="http://schemas.microsoft.com/office/powerpoint/2010/main" val="2092314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dirty="0" smtClean="0"/>
              <a:t>What we are talking about here is absolutely cultural change – it’s a completely different way of thinking about management and planning.</a:t>
            </a:r>
          </a:p>
          <a:p>
            <a:pPr fontAlgn="base"/>
            <a:endParaRPr lang="en-AU" dirty="0" smtClean="0"/>
          </a:p>
          <a:p>
            <a:pPr fontAlgn="base"/>
            <a:r>
              <a:rPr lang="en-AU" dirty="0" smtClean="0"/>
              <a:t>We’ve reached the conclusion through experience and some reasoning that in order to pull this off you need to involve executive management at the top of the chain for two reasons:</a:t>
            </a:r>
          </a:p>
          <a:p>
            <a:pPr marL="228600" indent="-228600" fontAlgn="base">
              <a:buFont typeface="+mj-lt"/>
              <a:buAutoNum type="arabicPeriod"/>
            </a:pPr>
            <a:r>
              <a:rPr lang="en-AU" dirty="0" smtClean="0"/>
              <a:t>To change the culture of an entire company you clearly need to drive that with help from executives</a:t>
            </a:r>
          </a:p>
          <a:p>
            <a:pPr marL="228600" indent="-228600" fontAlgn="base">
              <a:buFont typeface="+mj-lt"/>
              <a:buAutoNum type="arabicPeriod"/>
            </a:pPr>
            <a:r>
              <a:rPr lang="en-AU" dirty="0" smtClean="0"/>
              <a:t>In order to drive all decisions and actions in a company from the strategic goals you need the people who set the strategic goals to cooperate</a:t>
            </a:r>
          </a:p>
          <a:p>
            <a:pPr fontAlgn="base">
              <a:buFont typeface="+mj-lt"/>
              <a:buNone/>
            </a:pPr>
            <a:endParaRPr lang="en-AU" dirty="0" smtClean="0"/>
          </a:p>
          <a:p>
            <a:pPr fontAlgn="base"/>
            <a:r>
              <a:rPr lang="en-AU" dirty="0" smtClean="0"/>
              <a:t>If this "movement" was to start with only one person we believe it has to be someone at the top of the food chain.</a:t>
            </a:r>
          </a:p>
          <a:p>
            <a:pPr fontAlgn="base"/>
            <a:endParaRPr lang="en-AU" dirty="0" smtClean="0"/>
          </a:p>
          <a:p>
            <a:pPr fontAlgn="base"/>
            <a:r>
              <a:rPr lang="en-AU" dirty="0" smtClean="0"/>
              <a:t>Reiterate: It's </a:t>
            </a:r>
            <a:r>
              <a:rPr lang="en-AU" b="1" dirty="0" smtClean="0"/>
              <a:t>not </a:t>
            </a:r>
            <a:r>
              <a:rPr lang="en-AU" dirty="0" smtClean="0"/>
              <a:t>easy and it does take years.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32</a:t>
            </a:fld>
            <a:endParaRPr lang="en-AU"/>
          </a:p>
        </p:txBody>
      </p:sp>
    </p:spTree>
    <p:extLst>
      <p:ext uri="{BB962C8B-B14F-4D97-AF65-F5344CB8AC3E}">
        <p14:creationId xmlns:p14="http://schemas.microsoft.com/office/powerpoint/2010/main" val="2848667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400" b="0" i="0" kern="1200" dirty="0" smtClean="0">
                <a:solidFill>
                  <a:schemeClr val="tx1"/>
                </a:solidFill>
                <a:effectLst/>
                <a:latin typeface="+mn-lt"/>
                <a:ea typeface="+mn-ea"/>
                <a:cs typeface="+mn-cs"/>
              </a:rPr>
              <a:t>Something interesting to consider as part</a:t>
            </a:r>
            <a:r>
              <a:rPr lang="en-US" sz="1400" b="0" i="0" kern="1200" baseline="0" dirty="0" smtClean="0">
                <a:solidFill>
                  <a:schemeClr val="tx1"/>
                </a:solidFill>
                <a:effectLst/>
                <a:latin typeface="+mn-lt"/>
                <a:ea typeface="+mn-ea"/>
                <a:cs typeface="+mn-cs"/>
              </a:rPr>
              <a:t> of that cultural change is to look at </a:t>
            </a:r>
            <a:r>
              <a:rPr lang="en-US" sz="1400" b="0" i="0" kern="1200" baseline="0" dirty="0" err="1" smtClean="0">
                <a:solidFill>
                  <a:schemeClr val="tx1"/>
                </a:solidFill>
                <a:effectLst/>
                <a:latin typeface="+mn-lt"/>
                <a:ea typeface="+mn-ea"/>
                <a:cs typeface="+mn-cs"/>
              </a:rPr>
              <a:t>behaviours</a:t>
            </a:r>
            <a:r>
              <a:rPr lang="en-US" sz="1400" b="0" i="0" kern="1200" baseline="0" dirty="0" smtClean="0">
                <a:solidFill>
                  <a:schemeClr val="tx1"/>
                </a:solidFill>
                <a:effectLst/>
                <a:latin typeface="+mn-lt"/>
                <a:ea typeface="+mn-ea"/>
                <a:cs typeface="+mn-cs"/>
              </a:rPr>
              <a:t> that we traditionally reinforce that are actually counter-productive in an environment where you are moving to information-based decisions and scientific thinking.</a:t>
            </a:r>
          </a:p>
          <a:p>
            <a:pPr fontAlgn="base"/>
            <a:endParaRPr lang="en-US" sz="1400" b="0" i="0" kern="1200" baseline="0" dirty="0" smtClean="0">
              <a:solidFill>
                <a:schemeClr val="tx1"/>
              </a:solidFill>
              <a:effectLst/>
              <a:latin typeface="+mn-lt"/>
              <a:ea typeface="+mn-ea"/>
              <a:cs typeface="+mn-cs"/>
            </a:endParaRPr>
          </a:p>
          <a:p>
            <a:pPr fontAlgn="base"/>
            <a:r>
              <a:rPr lang="en-US" sz="1400" b="0" i="0" kern="1200" baseline="0" dirty="0" smtClean="0">
                <a:solidFill>
                  <a:schemeClr val="tx1"/>
                </a:solidFill>
                <a:effectLst/>
                <a:latin typeface="+mn-lt"/>
                <a:ea typeface="+mn-ea"/>
                <a:cs typeface="+mn-cs"/>
              </a:rPr>
              <a:t>These unscientific </a:t>
            </a:r>
            <a:r>
              <a:rPr lang="en-US" sz="1400" b="0" i="0" kern="1200" baseline="0" dirty="0" err="1" smtClean="0">
                <a:solidFill>
                  <a:schemeClr val="tx1"/>
                </a:solidFill>
                <a:effectLst/>
                <a:latin typeface="+mn-lt"/>
                <a:ea typeface="+mn-ea"/>
                <a:cs typeface="+mn-cs"/>
              </a:rPr>
              <a:t>behaviours</a:t>
            </a:r>
            <a:r>
              <a:rPr lang="en-US" sz="1400" b="0" i="0" kern="1200" baseline="0" dirty="0" smtClean="0">
                <a:solidFill>
                  <a:schemeClr val="tx1"/>
                </a:solidFill>
                <a:effectLst/>
                <a:latin typeface="+mn-lt"/>
                <a:ea typeface="+mn-ea"/>
                <a:cs typeface="+mn-cs"/>
              </a:rPr>
              <a:t> that now have to be discouraged include:</a:t>
            </a:r>
            <a:endParaRPr lang="en-US" sz="1400" b="0" i="0" kern="1200" dirty="0" smtClean="0">
              <a:solidFill>
                <a:schemeClr val="tx1"/>
              </a:solidFill>
              <a:effectLst/>
              <a:latin typeface="+mn-lt"/>
              <a:ea typeface="+mn-ea"/>
              <a:cs typeface="+mn-cs"/>
            </a:endParaRPr>
          </a:p>
          <a:p>
            <a:pPr fontAlgn="base"/>
            <a:endParaRPr lang="en-US" sz="1400" b="0" i="0" kern="1200" dirty="0" smtClean="0">
              <a:solidFill>
                <a:schemeClr val="tx1"/>
              </a:solidFill>
              <a:effectLst/>
              <a:latin typeface="+mn-lt"/>
              <a:ea typeface="+mn-ea"/>
              <a:cs typeface="+mn-cs"/>
            </a:endParaRPr>
          </a:p>
          <a:p>
            <a:pPr fontAlgn="base"/>
            <a:r>
              <a:rPr lang="en-US" sz="1400" b="0" i="0" kern="1200" dirty="0" smtClean="0">
                <a:solidFill>
                  <a:schemeClr val="tx1"/>
                </a:solidFill>
                <a:effectLst/>
                <a:latin typeface="+mn-lt"/>
                <a:ea typeface="+mn-ea"/>
                <a:cs typeface="+mn-cs"/>
              </a:rPr>
              <a:t>Tenacity – people absorbed in their own belief not willing to accept or adapt when presented with contrary information</a:t>
            </a:r>
          </a:p>
          <a:p>
            <a:pPr fontAlgn="base"/>
            <a:r>
              <a:rPr lang="en-US" sz="1400" b="0" i="0" kern="1200" dirty="0" smtClean="0">
                <a:solidFill>
                  <a:schemeClr val="tx1"/>
                </a:solidFill>
                <a:effectLst/>
                <a:latin typeface="+mn-lt"/>
                <a:ea typeface="+mn-ea"/>
                <a:cs typeface="+mn-cs"/>
              </a:rPr>
              <a:t>Authority – We are told what to believe even if deep down we don't believe it.</a:t>
            </a:r>
          </a:p>
          <a:p>
            <a:pPr fontAlgn="base"/>
            <a:r>
              <a:rPr lang="en-US" sz="1400" b="0" i="0" kern="1200" dirty="0" smtClean="0">
                <a:solidFill>
                  <a:schemeClr val="tx1"/>
                </a:solidFill>
                <a:effectLst/>
                <a:latin typeface="+mn-lt"/>
                <a:ea typeface="+mn-ea"/>
                <a:cs typeface="+mn-cs"/>
              </a:rPr>
              <a:t>Conformity – Because</a:t>
            </a:r>
            <a:r>
              <a:rPr lang="en-US" sz="1400" b="0" i="0" kern="1200" baseline="0" dirty="0" smtClean="0">
                <a:solidFill>
                  <a:schemeClr val="tx1"/>
                </a:solidFill>
                <a:effectLst/>
                <a:latin typeface="+mn-lt"/>
                <a:ea typeface="+mn-ea"/>
                <a:cs typeface="+mn-cs"/>
              </a:rPr>
              <a:t> </a:t>
            </a:r>
            <a:r>
              <a:rPr lang="en-US" sz="1400" b="0" i="0" kern="1200" dirty="0" smtClean="0">
                <a:solidFill>
                  <a:schemeClr val="tx1"/>
                </a:solidFill>
                <a:effectLst/>
                <a:latin typeface="+mn-lt"/>
                <a:ea typeface="+mn-ea"/>
                <a:cs typeface="+mn-cs"/>
              </a:rPr>
              <a:t>everyone else is doing it - fashionable.</a:t>
            </a:r>
          </a:p>
          <a:p>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33</a:t>
            </a:fld>
            <a:endParaRPr lang="en-AU"/>
          </a:p>
        </p:txBody>
      </p:sp>
    </p:spTree>
    <p:extLst>
      <p:ext uri="{BB962C8B-B14F-4D97-AF65-F5344CB8AC3E}">
        <p14:creationId xmlns:p14="http://schemas.microsoft.com/office/powerpoint/2010/main" val="1517840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Once an organisation embraces a learning-based culture it can more easily [Transition] deliver on strategic goals and [Transition] deliver the</a:t>
            </a:r>
            <a:r>
              <a:rPr lang="en-AU" baseline="0" dirty="0" smtClean="0"/>
              <a:t> right things.</a:t>
            </a:r>
          </a:p>
          <a:p>
            <a:endParaRPr lang="en-AU" baseline="0" dirty="0" smtClean="0"/>
          </a:p>
          <a:p>
            <a:r>
              <a:rPr lang="en-AU" baseline="0" dirty="0" smtClean="0"/>
              <a:t>[Transition]</a:t>
            </a:r>
            <a:endParaRPr lang="en-AU" dirty="0" smtClean="0"/>
          </a:p>
          <a:p>
            <a:endParaRPr lang="en-AU" dirty="0" smtClean="0"/>
          </a:p>
          <a:p>
            <a:r>
              <a:rPr lang="en-AU" dirty="0" smtClean="0"/>
              <a:t>If</a:t>
            </a:r>
            <a:r>
              <a:rPr lang="en-AU" baseline="0" dirty="0" smtClean="0"/>
              <a:t> your whole organisation is Agile then you have the unique opportunity of being able to identify new markets and opportunities to rapidly innovate and react immediately with quick experiments to validate whether it’s worth investing more resources in that area.</a:t>
            </a:r>
          </a:p>
          <a:p>
            <a:endParaRPr lang="en-AU" baseline="0" dirty="0" smtClean="0"/>
          </a:p>
          <a:p>
            <a:r>
              <a:rPr lang="en-AU" b="1" baseline="0" dirty="0" smtClean="0"/>
              <a:t>By the time your competitors realise you’ve either already pulled out and are looking at the next opportunity because there is nothing to be gained or you’ve already cornered the market.</a:t>
            </a:r>
          </a:p>
          <a:p>
            <a:endParaRPr lang="en-AU" b="0" baseline="0" dirty="0" smtClean="0"/>
          </a:p>
          <a:p>
            <a:r>
              <a:rPr lang="en-AU" b="0" baseline="0" dirty="0" smtClean="0"/>
              <a:t>Traditionally organisations have focused on delivering one or two ideas, by reducing feedback cycles we can quickly prove or disprove many more ideas, the result being that we are more likely to find the killer feature or product. Now, </a:t>
            </a:r>
            <a:r>
              <a:rPr lang="en-AU" b="0" i="1" baseline="0" dirty="0" smtClean="0"/>
              <a:t>that</a:t>
            </a:r>
            <a:r>
              <a:rPr lang="en-AU" b="0" i="0" baseline="0" dirty="0" smtClean="0"/>
              <a:t> is rapid innovation.</a:t>
            </a:r>
            <a:endParaRPr lang="en-AU" b="0" i="1" baseline="0" dirty="0" smtClean="0"/>
          </a:p>
          <a:p>
            <a:endParaRPr lang="en-AU" b="0" baseline="0" dirty="0" smtClean="0"/>
          </a:p>
          <a:p>
            <a:r>
              <a:rPr lang="en-AU" b="0" baseline="0" dirty="0" smtClean="0"/>
              <a:t>[Transition]</a:t>
            </a:r>
          </a:p>
          <a:p>
            <a:endParaRPr lang="en-AU" b="0" baseline="0" dirty="0" smtClean="0"/>
          </a:p>
          <a:p>
            <a:r>
              <a:rPr lang="en-AU" b="0" baseline="0" dirty="0" smtClean="0"/>
              <a:t>All of this adds up to an organisation being able to ensure it has a competitive advantage.</a:t>
            </a:r>
          </a:p>
          <a:p>
            <a:endParaRPr lang="en-AU" b="0" baseline="0" dirty="0" smtClean="0"/>
          </a:p>
          <a:p>
            <a:r>
              <a:rPr lang="en-AU" b="0" baseline="0" dirty="0" smtClean="0"/>
              <a:t>[Transition]</a:t>
            </a:r>
          </a:p>
          <a:p>
            <a:endParaRPr lang="en-AU" b="0" baseline="0" dirty="0" smtClean="0"/>
          </a:p>
          <a:p>
            <a:r>
              <a:rPr lang="en-AU" b="0" baseline="0" dirty="0" smtClean="0"/>
              <a:t>Another great thing is that by only basing decision on validated learning you will minimise waste by not spending resources on activities that don’t deliver on strategic goals.</a:t>
            </a:r>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34</a:t>
            </a:fld>
            <a:endParaRPr lang="en-AU"/>
          </a:p>
        </p:txBody>
      </p:sp>
    </p:spTree>
    <p:extLst>
      <p:ext uri="{BB962C8B-B14F-4D97-AF65-F5344CB8AC3E}">
        <p14:creationId xmlns:p14="http://schemas.microsoft.com/office/powerpoint/2010/main" val="2147655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088502" rtl="0" eaLnBrk="1" fontAlgn="auto" latinLnBrk="0" hangingPunct="1">
              <a:lnSpc>
                <a:spcPct val="100000"/>
              </a:lnSpc>
              <a:spcBef>
                <a:spcPts val="0"/>
              </a:spcBef>
              <a:spcAft>
                <a:spcPts val="0"/>
              </a:spcAft>
              <a:buClrTx/>
              <a:buSzTx/>
              <a:buFontTx/>
              <a:buNone/>
              <a:tabLst/>
              <a:defRPr/>
            </a:pPr>
            <a:r>
              <a:rPr lang="en-AU" dirty="0" smtClean="0"/>
              <a:t>http://dupress.com/articles/2014-tech-trends-cio-venture-capitalist/</a:t>
            </a:r>
          </a:p>
          <a:p>
            <a:endParaRPr lang="en-US" dirty="0" smtClean="0"/>
          </a:p>
          <a:p>
            <a:endParaRPr lang="en-US" dirty="0" smtClean="0"/>
          </a:p>
          <a:p>
            <a:r>
              <a:rPr lang="en-US" dirty="0" smtClean="0"/>
              <a:t>Before I finish up I wanted to leave</a:t>
            </a:r>
            <a:r>
              <a:rPr lang="en-US" baseline="0" dirty="0" smtClean="0"/>
              <a:t> you with an interesting thought to consider.</a:t>
            </a:r>
            <a:endParaRPr lang="en-AU" dirty="0" smtClean="0"/>
          </a:p>
          <a:p>
            <a:endParaRPr lang="en-AU" dirty="0" smtClean="0"/>
          </a:p>
          <a:p>
            <a:pPr fontAlgn="base"/>
            <a:r>
              <a:rPr lang="en-AU" dirty="0" smtClean="0"/>
              <a:t>A</a:t>
            </a:r>
            <a:r>
              <a:rPr lang="en-AU" baseline="0" dirty="0" smtClean="0"/>
              <a:t> couple of years ago </a:t>
            </a:r>
            <a:r>
              <a:rPr lang="en-AU" dirty="0" smtClean="0"/>
              <a:t>Deloitte published their tech trends for 2014, the first item was entitled "CIO as a venture capitalist"</a:t>
            </a:r>
          </a:p>
          <a:p>
            <a:pPr fontAlgn="base"/>
            <a:r>
              <a:rPr lang="en-AU" dirty="0" smtClean="0"/>
              <a:t>"</a:t>
            </a:r>
            <a:r>
              <a:rPr lang="en-AU" i="1" dirty="0" smtClean="0"/>
              <a:t>CIOs who want to help drive business growth and innovation will likely need to develop a new mindset and new capabilities. Like venture capitalists, CIOs should actively manage their IT portfolio in a way that drives enterprise value and evaluate portfolio performance in terms that business leaders understand— value, risk, and time horizon to reward. CIOs who can combine this with agility and align the desired talent can reshape how they run the business of IT.</a:t>
            </a:r>
            <a:r>
              <a:rPr lang="en-AU" dirty="0" smtClean="0"/>
              <a:t>"</a:t>
            </a:r>
            <a:br>
              <a:rPr lang="en-AU" dirty="0" smtClean="0"/>
            </a:br>
            <a:endParaRPr lang="en-AU" dirty="0" smtClean="0"/>
          </a:p>
          <a:p>
            <a:pPr fontAlgn="base"/>
            <a:r>
              <a:rPr lang="en-AU" dirty="0" smtClean="0"/>
              <a:t>This shows how the industry is recognizing the need to look at strategic agile thinking. I also describes the idea that CIOs and decision makes should start to think about investments rather than projects. e.g. rather than start a $100K project, think about investing $100K, what will provide the best returns? How can I balance </a:t>
            </a:r>
            <a:r>
              <a:rPr lang="en-AU" smtClean="0"/>
              <a:t>risk?</a:t>
            </a:r>
            <a:endParaRPr lang="en-AU" dirty="0" smtClean="0"/>
          </a:p>
        </p:txBody>
      </p:sp>
      <p:sp>
        <p:nvSpPr>
          <p:cNvPr id="4" name="Slide Number Placeholder 3"/>
          <p:cNvSpPr>
            <a:spLocks noGrp="1"/>
          </p:cNvSpPr>
          <p:nvPr>
            <p:ph type="sldNum" sz="quarter" idx="10"/>
          </p:nvPr>
        </p:nvSpPr>
        <p:spPr/>
        <p:txBody>
          <a:bodyPr/>
          <a:lstStyle/>
          <a:p>
            <a:fld id="{325FB293-4812-4AD5-9D7B-16C5960DBBF9}" type="slidenum">
              <a:rPr lang="en-AU" smtClean="0"/>
              <a:t>35</a:t>
            </a:fld>
            <a:endParaRPr lang="en-AU"/>
          </a:p>
        </p:txBody>
      </p:sp>
    </p:spTree>
    <p:extLst>
      <p:ext uri="{BB962C8B-B14F-4D97-AF65-F5344CB8AC3E}">
        <p14:creationId xmlns:p14="http://schemas.microsoft.com/office/powerpoint/2010/main" val="3270632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more important techniques to come to light in recent years that helps improve business agility is Continuous</a:t>
            </a:r>
            <a:r>
              <a:rPr lang="en-US" baseline="0" dirty="0" smtClean="0"/>
              <a:t> Delivery.</a:t>
            </a:r>
            <a:endParaRPr lang="en-US" dirty="0" smtClean="0"/>
          </a:p>
          <a:p>
            <a:endParaRPr lang="en-AU" dirty="0" smtClean="0"/>
          </a:p>
          <a:p>
            <a:r>
              <a:rPr lang="en-AU" b="0" baseline="0" dirty="0" smtClean="0"/>
              <a:t>According to Jez Humble, who coined that term and wrote a book on the subject, continuous delivery </a:t>
            </a:r>
            <a:r>
              <a:rPr lang="en-AU" b="0" baseline="0" dirty="0" smtClean="0"/>
              <a:t>is </a:t>
            </a:r>
            <a:r>
              <a:rPr lang="en-AU" sz="1400" dirty="0" smtClean="0"/>
              <a:t>“</a:t>
            </a:r>
            <a:r>
              <a:rPr lang="en-AU" sz="1400" dirty="0" err="1" smtClean="0"/>
              <a:t>reduc</a:t>
            </a:r>
            <a:r>
              <a:rPr lang="en-AU" sz="1400" dirty="0" smtClean="0"/>
              <a:t>[</a:t>
            </a:r>
            <a:r>
              <a:rPr lang="en-AU" sz="1400" dirty="0" err="1" smtClean="0"/>
              <a:t>ing</a:t>
            </a:r>
            <a:r>
              <a:rPr lang="en-AU" sz="1400" dirty="0" smtClean="0"/>
              <a:t>] the cost, time, and risk of delivering incremental changes to users”</a:t>
            </a:r>
            <a:r>
              <a:rPr lang="en-AU" b="0" baseline="0" dirty="0" smtClean="0"/>
              <a:t>.</a:t>
            </a:r>
            <a:endParaRPr lang="en-AU" b="0" baseline="0" dirty="0" smtClean="0"/>
          </a:p>
          <a:p>
            <a:endParaRPr lang="en-AU" b="0" baseline="0" dirty="0" smtClean="0"/>
          </a:p>
          <a:p>
            <a:pPr lvl="0"/>
            <a:r>
              <a:rPr lang="en-AU" b="0" baseline="0" dirty="0" smtClean="0"/>
              <a:t>More specifically it involves ensuring software is </a:t>
            </a:r>
            <a:r>
              <a:rPr lang="en-AU" b="1" baseline="0" dirty="0" smtClean="0"/>
              <a:t>constantly in a releasable state</a:t>
            </a:r>
            <a:r>
              <a:rPr lang="en-AU" b="0" baseline="0" dirty="0" smtClean="0"/>
              <a:t> on demand and reducing risk by </a:t>
            </a:r>
            <a:r>
              <a:rPr lang="en-AU" b="1" baseline="0" dirty="0" smtClean="0"/>
              <a:t>creating confidence and repeatability </a:t>
            </a:r>
            <a:r>
              <a:rPr lang="en-AU" b="0" baseline="0" dirty="0" smtClean="0"/>
              <a:t>to take commits that developers push through a </a:t>
            </a:r>
            <a:r>
              <a:rPr lang="en-AU" b="1" baseline="0" dirty="0" smtClean="0"/>
              <a:t>consistent, largely automated deployment pipeline </a:t>
            </a:r>
            <a:r>
              <a:rPr lang="en-AU" b="0" baseline="0" dirty="0" smtClean="0"/>
              <a:t>to eventually get to production.</a:t>
            </a:r>
            <a:endParaRPr lang="en-AU" dirty="0" smtClean="0"/>
          </a:p>
          <a:p>
            <a:endParaRPr lang="en-AU"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5</a:t>
            </a:fld>
            <a:endParaRPr lang="en-AU"/>
          </a:p>
        </p:txBody>
      </p:sp>
    </p:spTree>
    <p:extLst>
      <p:ext uri="{BB962C8B-B14F-4D97-AF65-F5344CB8AC3E}">
        <p14:creationId xmlns:p14="http://schemas.microsoft.com/office/powerpoint/2010/main" val="729699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400" b="0" i="0" kern="1200" dirty="0" smtClean="0">
                <a:solidFill>
                  <a:schemeClr val="tx1"/>
                </a:solidFill>
                <a:effectLst/>
                <a:latin typeface="+mn-lt"/>
                <a:ea typeface="+mn-ea"/>
                <a:cs typeface="+mn-cs"/>
              </a:rPr>
              <a:t>Development</a:t>
            </a:r>
            <a:r>
              <a:rPr lang="en-US" sz="1400" b="0" i="0" kern="1200" baseline="0" dirty="0" smtClean="0">
                <a:solidFill>
                  <a:schemeClr val="tx1"/>
                </a:solidFill>
                <a:effectLst/>
                <a:latin typeface="+mn-lt"/>
                <a:ea typeface="+mn-ea"/>
                <a:cs typeface="+mn-cs"/>
              </a:rPr>
              <a:t> teams are getting better and better at developing and delivering software.</a:t>
            </a:r>
          </a:p>
          <a:p>
            <a:pPr fontAlgn="base"/>
            <a:endParaRPr lang="en-US" sz="1400" b="0" i="0" kern="1200" dirty="0" smtClean="0">
              <a:solidFill>
                <a:schemeClr val="tx1"/>
              </a:solidFill>
              <a:effectLst/>
              <a:latin typeface="+mn-lt"/>
              <a:ea typeface="+mn-ea"/>
              <a:cs typeface="+mn-cs"/>
            </a:endParaRPr>
          </a:p>
          <a:p>
            <a:pPr fontAlgn="base"/>
            <a:r>
              <a:rPr lang="en-US" sz="1400" b="0" i="0" kern="1200" dirty="0" smtClean="0">
                <a:solidFill>
                  <a:schemeClr val="tx1"/>
                </a:solidFill>
                <a:effectLst/>
                <a:latin typeface="+mn-lt"/>
                <a:ea typeface="+mn-ea"/>
                <a:cs typeface="+mn-cs"/>
              </a:rPr>
              <a:t>But... Biggest form of waste is </a:t>
            </a:r>
            <a:r>
              <a:rPr lang="en-US" sz="1400" b="1" i="0" kern="1200" dirty="0" smtClean="0">
                <a:solidFill>
                  <a:schemeClr val="tx1"/>
                </a:solidFill>
                <a:effectLst/>
                <a:latin typeface="+mn-lt"/>
                <a:ea typeface="+mn-ea"/>
                <a:cs typeface="+mn-cs"/>
              </a:rPr>
              <a:t>delivering the wrong thing</a:t>
            </a:r>
            <a:r>
              <a:rPr lang="en-US" sz="1400" b="0" i="0" kern="1200" dirty="0" smtClean="0">
                <a:solidFill>
                  <a:schemeClr val="tx1"/>
                </a:solidFill>
                <a:effectLst/>
                <a:latin typeface="+mn-lt"/>
                <a:ea typeface="+mn-ea"/>
                <a:cs typeface="+mn-cs"/>
              </a:rPr>
              <a:t>....</a:t>
            </a:r>
          </a:p>
          <a:p>
            <a:pPr fontAlgn="base"/>
            <a:endParaRPr lang="en-US" sz="1400" b="0" i="0" kern="1200" dirty="0" smtClean="0">
              <a:solidFill>
                <a:schemeClr val="tx1"/>
              </a:solidFill>
              <a:effectLst/>
              <a:latin typeface="+mn-lt"/>
              <a:ea typeface="+mn-ea"/>
              <a:cs typeface="+mn-cs"/>
            </a:endParaRPr>
          </a:p>
          <a:p>
            <a:pPr fontAlgn="base"/>
            <a:r>
              <a:rPr lang="en-US" sz="1400" b="0" i="0" kern="1200" dirty="0" smtClean="0">
                <a:solidFill>
                  <a:schemeClr val="tx1"/>
                </a:solidFill>
                <a:effectLst/>
                <a:latin typeface="+mn-lt"/>
                <a:ea typeface="+mn-ea"/>
                <a:cs typeface="+mn-cs"/>
              </a:rPr>
              <a:t>Put another way, we are getting more and more efficient at delivering waste – like this waste processing machine you see on the screen.</a:t>
            </a:r>
          </a:p>
          <a:p>
            <a:pPr fontAlgn="base"/>
            <a:endParaRPr lang="en-US" sz="1400" b="0" i="0" kern="1200" dirty="0" smtClean="0">
              <a:solidFill>
                <a:schemeClr val="tx1"/>
              </a:solidFill>
              <a:effectLst/>
              <a:latin typeface="+mn-lt"/>
              <a:ea typeface="+mn-ea"/>
              <a:cs typeface="+mn-cs"/>
            </a:endParaRPr>
          </a:p>
          <a:p>
            <a:pPr fontAlgn="base"/>
            <a:r>
              <a:rPr lang="en-US" sz="1400" b="0" i="0" kern="1200" dirty="0" smtClean="0">
                <a:solidFill>
                  <a:schemeClr val="tx1"/>
                </a:solidFill>
                <a:effectLst/>
                <a:latin typeface="+mn-lt"/>
                <a:ea typeface="+mn-ea"/>
                <a:cs typeface="+mn-cs"/>
              </a:rPr>
              <a:t>The</a:t>
            </a:r>
            <a:r>
              <a:rPr lang="en-US" sz="1400" b="0" i="0" kern="1200" baseline="0" dirty="0" smtClean="0">
                <a:solidFill>
                  <a:schemeClr val="tx1"/>
                </a:solidFill>
                <a:effectLst/>
                <a:latin typeface="+mn-lt"/>
                <a:ea typeface="+mn-ea"/>
                <a:cs typeface="+mn-cs"/>
              </a:rPr>
              <a:t> thing about this waste is it’s so much more than what you first think about:</a:t>
            </a:r>
            <a:endParaRPr lang="en-US" sz="1400" b="0" i="0" kern="1200" dirty="0" smtClean="0">
              <a:solidFill>
                <a:schemeClr val="tx1"/>
              </a:solidFill>
              <a:effectLst/>
              <a:latin typeface="+mn-lt"/>
              <a:ea typeface="+mn-ea"/>
              <a:cs typeface="+mn-cs"/>
            </a:endParaRPr>
          </a:p>
          <a:p>
            <a:pPr fontAlgn="base"/>
            <a:endParaRPr lang="en-US" sz="1400" b="0" i="0" kern="1200" dirty="0" smtClean="0">
              <a:solidFill>
                <a:schemeClr val="tx1"/>
              </a:solidFill>
              <a:effectLst/>
              <a:latin typeface="+mn-lt"/>
              <a:ea typeface="+mn-ea"/>
              <a:cs typeface="+mn-cs"/>
            </a:endParaRPr>
          </a:p>
          <a:p>
            <a:pPr fontAlgn="base"/>
            <a:r>
              <a:rPr lang="en-US" sz="1400" b="0" i="0" kern="1200" dirty="0" smtClean="0">
                <a:solidFill>
                  <a:schemeClr val="tx1"/>
                </a:solidFill>
                <a:effectLst/>
                <a:latin typeface="+mn-lt"/>
                <a:ea typeface="+mn-ea"/>
                <a:cs typeface="+mn-cs"/>
              </a:rPr>
              <a:t>Wasted time building something that will not realize expected value</a:t>
            </a:r>
          </a:p>
          <a:p>
            <a:pPr fontAlgn="base"/>
            <a:r>
              <a:rPr lang="en-US" sz="1400" b="0" i="0" kern="1200" dirty="0" smtClean="0">
                <a:solidFill>
                  <a:schemeClr val="tx1"/>
                </a:solidFill>
                <a:effectLst/>
                <a:latin typeface="+mn-lt"/>
                <a:ea typeface="+mn-ea"/>
                <a:cs typeface="+mn-cs"/>
              </a:rPr>
              <a:t>Opportunity cost - time we could have spent delivering a better product</a:t>
            </a:r>
          </a:p>
          <a:p>
            <a:pPr fontAlgn="base"/>
            <a:r>
              <a:rPr lang="en-US" sz="1400" b="0" i="0" kern="1200" dirty="0" smtClean="0">
                <a:solidFill>
                  <a:schemeClr val="tx1"/>
                </a:solidFill>
                <a:effectLst/>
                <a:latin typeface="+mn-lt"/>
                <a:ea typeface="+mn-ea"/>
                <a:cs typeface="+mn-cs"/>
              </a:rPr>
              <a:t>Operational cost - deployment, maintenance, unnecessary code etc.</a:t>
            </a:r>
          </a:p>
          <a:p>
            <a:pPr fontAlgn="base"/>
            <a:endParaRPr lang="en-US" sz="1400" b="0" i="0" kern="1200" dirty="0" smtClean="0">
              <a:solidFill>
                <a:schemeClr val="tx1"/>
              </a:solidFill>
              <a:effectLst/>
              <a:latin typeface="+mn-lt"/>
              <a:ea typeface="+mn-ea"/>
              <a:cs typeface="+mn-cs"/>
            </a:endParaRPr>
          </a:p>
          <a:p>
            <a:pPr fontAlgn="base"/>
            <a:r>
              <a:rPr lang="en-US" sz="1400" b="0" i="0" kern="1200" dirty="0" smtClean="0">
                <a:solidFill>
                  <a:schemeClr val="tx1"/>
                </a:solidFill>
                <a:effectLst/>
                <a:latin typeface="+mn-lt"/>
                <a:ea typeface="+mn-ea"/>
                <a:cs typeface="+mn-cs"/>
              </a:rPr>
              <a:t>Continuous Delivery helps with this to an extent,</a:t>
            </a:r>
            <a:r>
              <a:rPr lang="en-US" sz="1400" b="0" i="0" kern="1200" baseline="0" dirty="0" smtClean="0">
                <a:solidFill>
                  <a:schemeClr val="tx1"/>
                </a:solidFill>
                <a:effectLst/>
                <a:latin typeface="+mn-lt"/>
                <a:ea typeface="+mn-ea"/>
                <a:cs typeface="+mn-cs"/>
              </a:rPr>
              <a:t> but that’s still largely localized to the original solution being worked on.</a:t>
            </a:r>
            <a:endParaRPr lang="en-US" sz="1400" b="0" i="0" kern="1200" dirty="0" smtClean="0">
              <a:solidFill>
                <a:schemeClr val="tx1"/>
              </a:solidFill>
              <a:effectLst/>
              <a:latin typeface="+mn-lt"/>
              <a:ea typeface="+mn-ea"/>
              <a:cs typeface="+mn-cs"/>
            </a:endParaRPr>
          </a:p>
          <a:p>
            <a:endParaRPr lang="en-AU" b="0"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6</a:t>
            </a:fld>
            <a:endParaRPr lang="en-AU"/>
          </a:p>
        </p:txBody>
      </p:sp>
    </p:spTree>
    <p:extLst>
      <p:ext uri="{BB962C8B-B14F-4D97-AF65-F5344CB8AC3E}">
        <p14:creationId xmlns:p14="http://schemas.microsoft.com/office/powerpoint/2010/main" val="1252903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just </a:t>
            </a:r>
            <a:r>
              <a:rPr lang="en-US" dirty="0" err="1" smtClean="0"/>
              <a:t>wate</a:t>
            </a:r>
            <a:r>
              <a:rPr lang="en-US" dirty="0" smtClean="0"/>
              <a:t> and inefficiency that’s the problem though.</a:t>
            </a:r>
          </a:p>
          <a:p>
            <a:endParaRPr lang="en-US" dirty="0" smtClean="0"/>
          </a:p>
          <a:p>
            <a:r>
              <a:rPr lang="en-US" dirty="0" smtClean="0"/>
              <a:t>Time and time again</a:t>
            </a:r>
            <a:r>
              <a:rPr lang="en-US" baseline="0" dirty="0" smtClean="0"/>
              <a:t> we see the same problems.</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7</a:t>
            </a:fld>
            <a:endParaRPr lang="en-AU"/>
          </a:p>
        </p:txBody>
      </p:sp>
    </p:spTree>
    <p:extLst>
      <p:ext uri="{BB962C8B-B14F-4D97-AF65-F5344CB8AC3E}">
        <p14:creationId xmlns:p14="http://schemas.microsoft.com/office/powerpoint/2010/main" val="1758111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Making</a:t>
            </a:r>
            <a:r>
              <a:rPr lang="en-US" baseline="0" dirty="0" smtClean="0"/>
              <a:t> an assumption that we have high-performing teams using Continuous Delivery, then the problem is largely what happens before and after that team does their great work.</a:t>
            </a:r>
          </a:p>
          <a:p>
            <a:endParaRPr lang="en-US" baseline="0" dirty="0" smtClean="0"/>
          </a:p>
          <a:p>
            <a:r>
              <a:rPr lang="en-US" baseline="0" dirty="0" smtClean="0"/>
              <a:t>What we so often see is traditional, waterfall processes that book-end development work.</a:t>
            </a:r>
          </a:p>
          <a:p>
            <a:endParaRPr lang="en-US" baseline="0" dirty="0" smtClean="0"/>
          </a:p>
          <a:p>
            <a:r>
              <a:rPr lang="en-AU" b="0" baseline="0" dirty="0" smtClean="0"/>
              <a:t>The initial planning cycle will involve defining and scheduling </a:t>
            </a:r>
            <a:r>
              <a:rPr lang="en-AU" b="1" baseline="0" dirty="0" smtClean="0"/>
              <a:t>large projects </a:t>
            </a:r>
            <a:r>
              <a:rPr lang="en-AU" b="0" baseline="0" dirty="0" smtClean="0"/>
              <a:t>with </a:t>
            </a:r>
            <a:r>
              <a:rPr lang="en-AU" b="1" baseline="0" dirty="0" smtClean="0"/>
              <a:t>large budgets </a:t>
            </a:r>
            <a:r>
              <a:rPr lang="en-AU" b="0" baseline="0" dirty="0" smtClean="0"/>
              <a:t>and expectations are set as if</a:t>
            </a:r>
            <a:r>
              <a:rPr lang="en-AU" b="1" baseline="0" dirty="0" smtClean="0"/>
              <a:t> everything is known up front about the needs and outcomes of the project</a:t>
            </a:r>
            <a:r>
              <a:rPr lang="en-AU" b="0" baseline="0" dirty="0" smtClean="0"/>
              <a:t>.</a:t>
            </a:r>
          </a:p>
          <a:p>
            <a:endParaRPr lang="en-AU"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b="0" baseline="0" dirty="0" smtClean="0"/>
              <a:t>And then after the development team has done their awesome work it gets even worse as organisations are often </a:t>
            </a:r>
            <a:r>
              <a:rPr lang="en-AU" b="1" baseline="0" dirty="0" smtClean="0"/>
              <a:t>reluctant to QA and release until the project is nearing completion – again to fit in with the original plan. </a:t>
            </a:r>
            <a:r>
              <a:rPr lang="en-AU" b="0" baseline="0" dirty="0" smtClean="0"/>
              <a:t>The project is often considered complete when the plan ends</a:t>
            </a:r>
            <a:r>
              <a:rPr lang="en-AU" b="1" baseline="0" dirty="0" smtClean="0"/>
              <a:t> </a:t>
            </a:r>
            <a:r>
              <a:rPr lang="en-AU" b="0" baseline="0" dirty="0" smtClean="0"/>
              <a:t>which is often </a:t>
            </a:r>
            <a:r>
              <a:rPr lang="en-AU" b="1" baseline="0" dirty="0" smtClean="0"/>
              <a:t>at the point the software is handed over to the operations and support team to deploy and maintain</a:t>
            </a:r>
            <a:r>
              <a:rPr lang="en-AU" b="0" baseline="0" dirty="0" smtClean="0"/>
              <a:t>. Then there is the fact that it often takes a long time before we understand the benefits realisation of developed software because we aren’t actively trying to measure it.</a:t>
            </a:r>
            <a:endParaRPr lang="en-AU" b="0" baseline="0" dirty="0" smtClean="0"/>
          </a:p>
          <a:p>
            <a:endParaRPr lang="en-AU" b="0" baseline="0" dirty="0" smtClean="0"/>
          </a:p>
          <a:p>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8</a:t>
            </a:fld>
            <a:endParaRPr lang="en-AU"/>
          </a:p>
        </p:txBody>
      </p:sp>
    </p:spTree>
    <p:extLst>
      <p:ext uri="{BB962C8B-B14F-4D97-AF65-F5344CB8AC3E}">
        <p14:creationId xmlns:p14="http://schemas.microsoft.com/office/powerpoint/2010/main" val="2547577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high performing agile teams, using continuous delivery give us both</a:t>
            </a:r>
            <a:r>
              <a:rPr lang="en-US" baseline="0" dirty="0" smtClean="0"/>
              <a:t> technical and business agility.</a:t>
            </a:r>
          </a:p>
          <a:p>
            <a:endParaRPr lang="en-US" baseline="0" dirty="0" smtClean="0"/>
          </a:p>
          <a:p>
            <a:r>
              <a:rPr lang="en-US" baseline="0" dirty="0" smtClean="0"/>
              <a:t>This is largely driven by tight feedback loops – on a technical level we use technical metrics to constantly improve and measure performance and from a business point of view we use usage analytics to constantly improve and measure customer satisfaction.</a:t>
            </a:r>
          </a:p>
          <a:p>
            <a:endParaRPr lang="en-US" baseline="0" dirty="0" smtClean="0"/>
          </a:p>
          <a:p>
            <a:r>
              <a:rPr lang="en-US" baseline="0" dirty="0" smtClean="0"/>
              <a:t>But what about our strategic agility?</a:t>
            </a:r>
          </a:p>
          <a:p>
            <a:endParaRPr lang="en-US" baseline="0" dirty="0" smtClean="0"/>
          </a:p>
          <a:p>
            <a:r>
              <a:rPr lang="en-US" baseline="0" dirty="0" smtClean="0"/>
              <a:t>[transition]</a:t>
            </a:r>
          </a:p>
          <a:p>
            <a:endParaRPr lang="en-US" baseline="0" dirty="0" smtClean="0"/>
          </a:p>
          <a:p>
            <a:r>
              <a:rPr lang="en-US" baseline="0" dirty="0" smtClean="0"/>
              <a:t>How can we made sure that our projects align to organizational goals? How can we reduce the cost and risk associated with innovation?</a:t>
            </a:r>
            <a:endParaRPr lang="en-AU" dirty="0"/>
          </a:p>
        </p:txBody>
      </p:sp>
      <p:sp>
        <p:nvSpPr>
          <p:cNvPr id="4" name="Slide Number Placeholder 3"/>
          <p:cNvSpPr>
            <a:spLocks noGrp="1"/>
          </p:cNvSpPr>
          <p:nvPr>
            <p:ph type="sldNum" sz="quarter" idx="10"/>
          </p:nvPr>
        </p:nvSpPr>
        <p:spPr/>
        <p:txBody>
          <a:bodyPr/>
          <a:lstStyle/>
          <a:p>
            <a:fld id="{325FB293-4812-4AD5-9D7B-16C5960DBBF9}" type="slidenum">
              <a:rPr lang="en-AU" smtClean="0"/>
              <a:t>9</a:t>
            </a:fld>
            <a:endParaRPr lang="en-AU"/>
          </a:p>
        </p:txBody>
      </p:sp>
    </p:spTree>
    <p:extLst>
      <p:ext uri="{BB962C8B-B14F-4D97-AF65-F5344CB8AC3E}">
        <p14:creationId xmlns:p14="http://schemas.microsoft.com/office/powerpoint/2010/main" val="4226374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This is a quick/easy way to start trying to align work to organizational goals.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People</a:t>
            </a:r>
            <a:r>
              <a:rPr lang="en-US" baseline="0" dirty="0" smtClean="0"/>
              <a:t> </a:t>
            </a:r>
            <a:r>
              <a:rPr lang="en-US" baseline="0" dirty="0" smtClean="0"/>
              <a:t>go into </a:t>
            </a:r>
            <a:r>
              <a:rPr lang="en-US" dirty="0" smtClean="0"/>
              <a:t>solution mode too early</a:t>
            </a:r>
          </a:p>
          <a:p>
            <a:pPr marL="285750" indent="-285750">
              <a:buFont typeface="Arial" panose="020B0604020202020204" pitchFamily="34" charset="0"/>
              <a:buChar char="•"/>
            </a:pPr>
            <a:r>
              <a:rPr lang="en-US" dirty="0" smtClean="0"/>
              <a:t>Start with problem: opens door</a:t>
            </a:r>
            <a:r>
              <a:rPr lang="en-US" baseline="0" dirty="0" smtClean="0"/>
              <a:t> to </a:t>
            </a:r>
            <a:r>
              <a:rPr lang="en-US" dirty="0" smtClean="0"/>
              <a:t>more innovative / more</a:t>
            </a:r>
            <a:r>
              <a:rPr lang="en-US" baseline="0" dirty="0" smtClean="0"/>
              <a:t> efficient / less risky / </a:t>
            </a:r>
            <a:r>
              <a:rPr lang="en-US" baseline="0" dirty="0" err="1" smtClean="0"/>
              <a:t>RoI</a:t>
            </a:r>
            <a:r>
              <a:rPr lang="en-US" baseline="0" dirty="0" smtClean="0"/>
              <a:t> aligned projects</a:t>
            </a:r>
          </a:p>
          <a:p>
            <a:pPr marL="285750" indent="-285750">
              <a:buFont typeface="Arial" panose="020B0604020202020204" pitchFamily="34" charset="0"/>
              <a:buChar char="•"/>
            </a:pPr>
            <a:r>
              <a:rPr lang="en-US" baseline="0" dirty="0" smtClean="0"/>
              <a:t>Practical tip: start all projects with op </a:t>
            </a:r>
            <a:r>
              <a:rPr lang="en-US" baseline="0" dirty="0" smtClean="0"/>
              <a:t>canvas / business model canvas / lean canvas</a:t>
            </a:r>
            <a:endParaRPr lang="en-US" baseline="0" dirty="0" smtClean="0"/>
          </a:p>
          <a:p>
            <a:pPr marL="285750" indent="-285750">
              <a:buFont typeface="Arial" panose="020B0604020202020204" pitchFamily="34" charset="0"/>
              <a:buChar char="•"/>
            </a:pPr>
            <a:r>
              <a:rPr lang="en-US" baseline="0" dirty="0" smtClean="0"/>
              <a:t>Challenge existing opinions, start with metrics, shared understanding, challenging conversations</a:t>
            </a:r>
          </a:p>
        </p:txBody>
      </p:sp>
      <p:sp>
        <p:nvSpPr>
          <p:cNvPr id="4" name="Slide Number Placeholder 3"/>
          <p:cNvSpPr>
            <a:spLocks noGrp="1"/>
          </p:cNvSpPr>
          <p:nvPr>
            <p:ph type="sldNum" sz="quarter" idx="10"/>
          </p:nvPr>
        </p:nvSpPr>
        <p:spPr/>
        <p:txBody>
          <a:bodyPr/>
          <a:lstStyle/>
          <a:p>
            <a:fld id="{325FB293-4812-4AD5-9D7B-16C5960DBBF9}" type="slidenum">
              <a:rPr lang="en-AU" smtClean="0"/>
              <a:t>10</a:t>
            </a:fld>
            <a:endParaRPr lang="en-AU"/>
          </a:p>
        </p:txBody>
      </p:sp>
    </p:spTree>
    <p:extLst>
      <p:ext uri="{BB962C8B-B14F-4D97-AF65-F5344CB8AC3E}">
        <p14:creationId xmlns:p14="http://schemas.microsoft.com/office/powerpoint/2010/main" val="32963518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_Cya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81" y="0"/>
            <a:ext cx="12176532" cy="685958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5117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32810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Freestyle_Whit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4/03/2016</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Tree>
    <p:extLst>
      <p:ext uri="{BB962C8B-B14F-4D97-AF65-F5344CB8AC3E}">
        <p14:creationId xmlns:p14="http://schemas.microsoft.com/office/powerpoint/2010/main" val="4029328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Freestyle_Black">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2AB80E0E-1F2C-4E6E-B168-928DCCD9FC96}" type="datetime1">
              <a:rPr lang="en-AU" smtClean="0"/>
              <a:pPr/>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3816" y="6390524"/>
            <a:ext cx="426390" cy="239670"/>
          </a:xfrm>
          <a:prstGeom prst="rect">
            <a:avLst/>
          </a:prstGeom>
        </p:spPr>
      </p:pic>
      <p:sp>
        <p:nvSpPr>
          <p:cNvPr id="12" name="Title 1"/>
          <p:cNvSpPr>
            <a:spLocks noGrp="1"/>
          </p:cNvSpPr>
          <p:nvPr>
            <p:ph type="title" hasCustomPrompt="1"/>
          </p:nvPr>
        </p:nvSpPr>
        <p:spPr>
          <a:xfrm>
            <a:off x="838622" y="333450"/>
            <a:ext cx="10048720"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13" name="Content Placeholder 2"/>
          <p:cNvSpPr>
            <a:spLocks noGrp="1"/>
          </p:cNvSpPr>
          <p:nvPr>
            <p:ph idx="1" hasCustomPrompt="1"/>
          </p:nvPr>
        </p:nvSpPr>
        <p:spPr>
          <a:xfrm>
            <a:off x="838622" y="1694577"/>
            <a:ext cx="10048720" cy="4527011"/>
          </a:xfrm>
        </p:spPr>
        <p:txBody>
          <a:bodyPr/>
          <a:lstStyle>
            <a:lvl1pPr>
              <a:buClr>
                <a:srgbClr val="E5007E"/>
              </a:buClr>
              <a:defRPr spc="0" baseline="0">
                <a:solidFill>
                  <a:schemeClr val="bg1"/>
                </a:solidFill>
              </a:defRPr>
            </a:lvl1pPr>
            <a:lvl2pPr>
              <a:buClr>
                <a:srgbClr val="E5007E"/>
              </a:buClr>
              <a:defRPr spc="0" baseline="0">
                <a:solidFill>
                  <a:schemeClr val="bg1"/>
                </a:solidFill>
              </a:defRPr>
            </a:lvl2pPr>
            <a:lvl3pPr>
              <a:buClr>
                <a:srgbClr val="E5007E"/>
              </a:buClr>
              <a:defRPr spc="0" baseline="0">
                <a:solidFill>
                  <a:schemeClr val="bg1"/>
                </a:solidFill>
              </a:defRPr>
            </a:lvl3pPr>
            <a:lvl4pPr>
              <a:buClr>
                <a:srgbClr val="E5007E"/>
              </a:buClr>
              <a:defRPr spc="0" baseline="0">
                <a:solidFill>
                  <a:schemeClr val="bg1"/>
                </a:solidFill>
              </a:defRPr>
            </a:lvl4pPr>
            <a:lvl5pPr>
              <a:buClr>
                <a:srgbClr val="E5007E"/>
              </a:buClr>
              <a:defRPr spc="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Tree>
    <p:extLst>
      <p:ext uri="{BB962C8B-B14F-4D97-AF65-F5344CB8AC3E}">
        <p14:creationId xmlns:p14="http://schemas.microsoft.com/office/powerpoint/2010/main" val="31338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905853"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81365592-B95A-4E1B-8688-B9BAC9237151}" type="datetime1">
              <a:rPr lang="en-AU" smtClean="0"/>
              <a:t>4/03/2016</a:t>
            </a:fld>
            <a:endParaRPr lang="en-AU"/>
          </a:p>
        </p:txBody>
      </p:sp>
      <p:sp>
        <p:nvSpPr>
          <p:cNvPr id="5" name="Footer Placeholder 4"/>
          <p:cNvSpPr>
            <a:spLocks noGrp="1"/>
          </p:cNvSpPr>
          <p:nvPr>
            <p:ph type="ftr" sz="quarter" idx="11"/>
          </p:nvPr>
        </p:nvSpPr>
        <p:spPr/>
        <p:txBody>
          <a:body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1" name="Content Placeholder 2"/>
          <p:cNvSpPr>
            <a:spLocks noGrp="1"/>
          </p:cNvSpPr>
          <p:nvPr>
            <p:ph idx="15" hasCustomPrompt="1"/>
          </p:nvPr>
        </p:nvSpPr>
        <p:spPr>
          <a:xfrm>
            <a:off x="4187438" y="4409631"/>
            <a:ext cx="2683380" cy="1854687"/>
          </a:xfrm>
        </p:spPr>
        <p:txBody>
          <a:bodyPr/>
          <a:lstStyle>
            <a:lvl1pPr marL="179388" indent="-179388">
              <a:buClrTx/>
              <a:defRPr sz="2000" spc="0" baseline="0"/>
            </a:lvl1pPr>
            <a:lvl2pPr marL="358775" indent="-179388">
              <a:buClrTx/>
              <a:defRPr sz="2000" spc="0" baseline="0"/>
            </a:lvl2pPr>
            <a:lvl3pPr marL="538163" indent="-179388">
              <a:buClrTx/>
              <a:defRPr sz="2000" spc="0" baseline="0"/>
            </a:lvl3pPr>
            <a:lvl4pPr marL="717550" indent="-179388">
              <a:buClrTx/>
              <a:defRPr sz="2000" spc="0" baseline="0"/>
            </a:lvl4pPr>
            <a:lvl5pPr marL="896938" indent="-179388">
              <a:buClrTx/>
              <a:defRPr sz="2000"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2" name="Text Placeholder 2"/>
          <p:cNvSpPr>
            <a:spLocks noGrp="1"/>
          </p:cNvSpPr>
          <p:nvPr>
            <p:ph type="body" idx="16" hasCustomPrompt="1"/>
          </p:nvPr>
        </p:nvSpPr>
        <p:spPr>
          <a:xfrm>
            <a:off x="4187438"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3" name="Picture Placeholder 8"/>
          <p:cNvSpPr>
            <a:spLocks noGrp="1"/>
          </p:cNvSpPr>
          <p:nvPr>
            <p:ph type="pic" sz="quarter" idx="17" hasCustomPrompt="1"/>
          </p:nvPr>
        </p:nvSpPr>
        <p:spPr>
          <a:xfrm>
            <a:off x="4187438"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4" name="Content Placeholder 2"/>
          <p:cNvSpPr>
            <a:spLocks noGrp="1"/>
          </p:cNvSpPr>
          <p:nvPr>
            <p:ph idx="18" hasCustomPrompt="1"/>
          </p:nvPr>
        </p:nvSpPr>
        <p:spPr>
          <a:xfrm>
            <a:off x="7434840" y="4409631"/>
            <a:ext cx="2683380" cy="1854687"/>
          </a:xfrm>
        </p:spPr>
        <p:txBody>
          <a:bodyPr/>
          <a:lstStyle>
            <a:lvl1pPr marL="179388" indent="-179388">
              <a:buClrTx/>
              <a:defRPr sz="2000" spc="-50" baseline="0"/>
            </a:lvl1pPr>
            <a:lvl2pPr marL="358775" indent="-179388">
              <a:buClrTx/>
              <a:defRPr sz="2000" spc="-50" baseline="0"/>
            </a:lvl2pPr>
            <a:lvl3pPr marL="538163" indent="-179388">
              <a:buClrTx/>
              <a:defRPr sz="2000" spc="-50" baseline="0"/>
            </a:lvl3pPr>
            <a:lvl4pPr marL="717550" indent="-179388">
              <a:buClrTx/>
              <a:defRPr sz="2000" spc="-50" baseline="0"/>
            </a:lvl4pPr>
            <a:lvl5pPr marL="896938" indent="-179388">
              <a:buClrTx/>
              <a:defRPr sz="2000" spc="-5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15" name="Text Placeholder 2"/>
          <p:cNvSpPr>
            <a:spLocks noGrp="1"/>
          </p:cNvSpPr>
          <p:nvPr>
            <p:ph type="body" idx="19" hasCustomPrompt="1"/>
          </p:nvPr>
        </p:nvSpPr>
        <p:spPr>
          <a:xfrm>
            <a:off x="7434840" y="1743341"/>
            <a:ext cx="2808000"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16" name="Picture Placeholder 8"/>
          <p:cNvSpPr>
            <a:spLocks noGrp="1"/>
          </p:cNvSpPr>
          <p:nvPr>
            <p:ph type="pic" sz="quarter" idx="20" hasCustomPrompt="1"/>
          </p:nvPr>
        </p:nvSpPr>
        <p:spPr>
          <a:xfrm>
            <a:off x="7434840" y="2116557"/>
            <a:ext cx="2808000" cy="2156339"/>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Tree>
    <p:extLst>
      <p:ext uri="{BB962C8B-B14F-4D97-AF65-F5344CB8AC3E}">
        <p14:creationId xmlns:p14="http://schemas.microsoft.com/office/powerpoint/2010/main" val="849222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ar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AU" noProof="0" dirty="0" smtClean="0"/>
              <a:t>Click to add title</a:t>
            </a:r>
            <a:endParaRPr lang="en-AU" noProof="0" dirty="0"/>
          </a:p>
        </p:txBody>
      </p:sp>
      <p:sp>
        <p:nvSpPr>
          <p:cNvPr id="4" name="Date Placeholder 3"/>
          <p:cNvSpPr>
            <a:spLocks noGrp="1"/>
          </p:cNvSpPr>
          <p:nvPr>
            <p:ph type="dt" sz="half" idx="10"/>
          </p:nvPr>
        </p:nvSpPr>
        <p:spPr/>
        <p:txBody>
          <a:bodyPr/>
          <a:lstStyle/>
          <a:p>
            <a:fld id="{AD4CC7D5-0035-4193-9F83-5592C7C73289}" type="datetime1">
              <a:rPr lang="en-AU" smtClean="0"/>
              <a:t>4/03/2016</a:t>
            </a:fld>
            <a:endParaRPr lang="en-AU"/>
          </a:p>
        </p:txBody>
      </p:sp>
      <p:sp>
        <p:nvSpPr>
          <p:cNvPr id="5" name="Footer Placeholder 4"/>
          <p:cNvSpPr>
            <a:spLocks noGrp="1"/>
          </p:cNvSpPr>
          <p:nvPr>
            <p:ph type="ftr" sz="quarter" idx="11"/>
          </p:nvPr>
        </p:nvSpPr>
        <p:spPr/>
        <p:txBody>
          <a:body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
        <p:nvSpPr>
          <p:cNvPr id="8" name="Text Placeholder 2"/>
          <p:cNvSpPr>
            <a:spLocks noGrp="1"/>
          </p:cNvSpPr>
          <p:nvPr>
            <p:ph type="body" idx="13" hasCustomPrompt="1"/>
          </p:nvPr>
        </p:nvSpPr>
        <p:spPr>
          <a:xfrm>
            <a:off x="905853" y="1743341"/>
            <a:ext cx="2093009"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9" name="Picture Placeholder 8"/>
          <p:cNvSpPr>
            <a:spLocks noGrp="1"/>
          </p:cNvSpPr>
          <p:nvPr>
            <p:ph type="pic" sz="quarter" idx="14" hasCustomPrompt="1"/>
          </p:nvPr>
        </p:nvSpPr>
        <p:spPr>
          <a:xfrm>
            <a:off x="905853"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17" name="Text Placeholder 2"/>
          <p:cNvSpPr>
            <a:spLocks noGrp="1"/>
          </p:cNvSpPr>
          <p:nvPr>
            <p:ph type="body" idx="15" hasCustomPrompt="1"/>
          </p:nvPr>
        </p:nvSpPr>
        <p:spPr>
          <a:xfrm>
            <a:off x="905852"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23" name="Text Placeholder 2"/>
          <p:cNvSpPr>
            <a:spLocks noGrp="1"/>
          </p:cNvSpPr>
          <p:nvPr>
            <p:ph type="body" idx="16" hasCustomPrompt="1"/>
          </p:nvPr>
        </p:nvSpPr>
        <p:spPr>
          <a:xfrm>
            <a:off x="3290130" y="1743341"/>
            <a:ext cx="6947732" cy="338033"/>
          </a:xfrm>
        </p:spPr>
        <p:txBody>
          <a:bodyPr anchor="b"/>
          <a:lstStyle>
            <a:lvl1pPr marL="0" indent="0">
              <a:spcBef>
                <a:spcPts val="0"/>
              </a:spcBef>
              <a:buNone/>
              <a:defRPr sz="1200" b="1" spc="0" baseline="0"/>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Click to add heading</a:t>
            </a:r>
          </a:p>
        </p:txBody>
      </p:sp>
      <p:sp>
        <p:nvSpPr>
          <p:cNvPr id="40" name="Picture Placeholder 8"/>
          <p:cNvSpPr>
            <a:spLocks noGrp="1"/>
          </p:cNvSpPr>
          <p:nvPr>
            <p:ph type="pic" sz="quarter" idx="33" hasCustomPrompt="1"/>
          </p:nvPr>
        </p:nvSpPr>
        <p:spPr>
          <a:xfrm>
            <a:off x="32868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1" name="Text Placeholder 2"/>
          <p:cNvSpPr>
            <a:spLocks noGrp="1"/>
          </p:cNvSpPr>
          <p:nvPr>
            <p:ph type="body" idx="34" hasCustomPrompt="1"/>
          </p:nvPr>
        </p:nvSpPr>
        <p:spPr>
          <a:xfrm>
            <a:off x="32868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2" name="Picture Placeholder 8"/>
          <p:cNvSpPr>
            <a:spLocks noGrp="1"/>
          </p:cNvSpPr>
          <p:nvPr>
            <p:ph type="pic" sz="quarter" idx="35" hasCustomPrompt="1"/>
          </p:nvPr>
        </p:nvSpPr>
        <p:spPr>
          <a:xfrm>
            <a:off x="32868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3" name="Text Placeholder 2"/>
          <p:cNvSpPr>
            <a:spLocks noGrp="1"/>
          </p:cNvSpPr>
          <p:nvPr>
            <p:ph type="body" idx="36" hasCustomPrompt="1"/>
          </p:nvPr>
        </p:nvSpPr>
        <p:spPr>
          <a:xfrm>
            <a:off x="32868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4" name="Picture Placeholder 8"/>
          <p:cNvSpPr>
            <a:spLocks noGrp="1"/>
          </p:cNvSpPr>
          <p:nvPr>
            <p:ph type="pic" sz="quarter" idx="37" hasCustomPrompt="1"/>
          </p:nvPr>
        </p:nvSpPr>
        <p:spPr>
          <a:xfrm>
            <a:off x="50870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5" name="Text Placeholder 2"/>
          <p:cNvSpPr>
            <a:spLocks noGrp="1"/>
          </p:cNvSpPr>
          <p:nvPr>
            <p:ph type="body" idx="38" hasCustomPrompt="1"/>
          </p:nvPr>
        </p:nvSpPr>
        <p:spPr>
          <a:xfrm>
            <a:off x="50870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6" name="Picture Placeholder 8"/>
          <p:cNvSpPr>
            <a:spLocks noGrp="1"/>
          </p:cNvSpPr>
          <p:nvPr>
            <p:ph type="pic" sz="quarter" idx="39" hasCustomPrompt="1"/>
          </p:nvPr>
        </p:nvSpPr>
        <p:spPr>
          <a:xfrm>
            <a:off x="50870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7" name="Text Placeholder 2"/>
          <p:cNvSpPr>
            <a:spLocks noGrp="1"/>
          </p:cNvSpPr>
          <p:nvPr>
            <p:ph type="body" idx="40" hasCustomPrompt="1"/>
          </p:nvPr>
        </p:nvSpPr>
        <p:spPr>
          <a:xfrm>
            <a:off x="50870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48" name="Picture Placeholder 8"/>
          <p:cNvSpPr>
            <a:spLocks noGrp="1"/>
          </p:cNvSpPr>
          <p:nvPr>
            <p:ph type="pic" sz="quarter" idx="41" hasCustomPrompt="1"/>
          </p:nvPr>
        </p:nvSpPr>
        <p:spPr>
          <a:xfrm>
            <a:off x="6887294"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49" name="Text Placeholder 2"/>
          <p:cNvSpPr>
            <a:spLocks noGrp="1"/>
          </p:cNvSpPr>
          <p:nvPr>
            <p:ph type="body" idx="42" hasCustomPrompt="1"/>
          </p:nvPr>
        </p:nvSpPr>
        <p:spPr>
          <a:xfrm>
            <a:off x="6887293"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0" name="Picture Placeholder 8"/>
          <p:cNvSpPr>
            <a:spLocks noGrp="1"/>
          </p:cNvSpPr>
          <p:nvPr>
            <p:ph type="pic" sz="quarter" idx="43" hasCustomPrompt="1"/>
          </p:nvPr>
        </p:nvSpPr>
        <p:spPr>
          <a:xfrm>
            <a:off x="6887294"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1" name="Text Placeholder 2"/>
          <p:cNvSpPr>
            <a:spLocks noGrp="1"/>
          </p:cNvSpPr>
          <p:nvPr>
            <p:ph type="body" idx="44" hasCustomPrompt="1"/>
          </p:nvPr>
        </p:nvSpPr>
        <p:spPr>
          <a:xfrm>
            <a:off x="6887293"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2" name="Picture Placeholder 8"/>
          <p:cNvSpPr>
            <a:spLocks noGrp="1"/>
          </p:cNvSpPr>
          <p:nvPr>
            <p:ph type="pic" sz="quarter" idx="45" hasCustomPrompt="1"/>
          </p:nvPr>
        </p:nvSpPr>
        <p:spPr>
          <a:xfrm>
            <a:off x="8687495" y="266815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3" name="Text Placeholder 2"/>
          <p:cNvSpPr>
            <a:spLocks noGrp="1"/>
          </p:cNvSpPr>
          <p:nvPr>
            <p:ph type="body" idx="46" hasCustomPrompt="1"/>
          </p:nvPr>
        </p:nvSpPr>
        <p:spPr>
          <a:xfrm>
            <a:off x="8687494" y="212652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
        <p:nvSpPr>
          <p:cNvPr id="54" name="Picture Placeholder 8"/>
          <p:cNvSpPr>
            <a:spLocks noGrp="1"/>
          </p:cNvSpPr>
          <p:nvPr>
            <p:ph type="pic" sz="quarter" idx="47" hasCustomPrompt="1"/>
          </p:nvPr>
        </p:nvSpPr>
        <p:spPr>
          <a:xfrm>
            <a:off x="8687495" y="4773983"/>
            <a:ext cx="1555993" cy="1320107"/>
          </a:xfrm>
          <a:custGeom>
            <a:avLst/>
            <a:gdLst>
              <a:gd name="connsiteX0" fmla="*/ 0 w 2808000"/>
              <a:gd name="connsiteY0" fmla="*/ 0 h 2156339"/>
              <a:gd name="connsiteX1" fmla="*/ 2808000 w 2808000"/>
              <a:gd name="connsiteY1" fmla="*/ 0 h 2156339"/>
              <a:gd name="connsiteX2" fmla="*/ 2808000 w 2808000"/>
              <a:gd name="connsiteY2" fmla="*/ 2156339 h 2156339"/>
              <a:gd name="connsiteX3" fmla="*/ 0 w 2808000"/>
              <a:gd name="connsiteY3" fmla="*/ 2156339 h 2156339"/>
              <a:gd name="connsiteX4" fmla="*/ 0 w 2808000"/>
              <a:gd name="connsiteY4" fmla="*/ 0 h 2156339"/>
              <a:gd name="connsiteX0" fmla="*/ 0 w 2808000"/>
              <a:gd name="connsiteY0" fmla="*/ 0 h 2156339"/>
              <a:gd name="connsiteX1" fmla="*/ 2808000 w 2808000"/>
              <a:gd name="connsiteY1" fmla="*/ 0 h 2156339"/>
              <a:gd name="connsiteX2" fmla="*/ 2662722 w 2808000"/>
              <a:gd name="connsiteY2" fmla="*/ 2156339 h 2156339"/>
              <a:gd name="connsiteX3" fmla="*/ 0 w 2808000"/>
              <a:gd name="connsiteY3" fmla="*/ 2156339 h 2156339"/>
              <a:gd name="connsiteX4" fmla="*/ 0 w 2808000"/>
              <a:gd name="connsiteY4" fmla="*/ 0 h 2156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8000" h="2156339">
                <a:moveTo>
                  <a:pt x="0" y="0"/>
                </a:moveTo>
                <a:lnTo>
                  <a:pt x="2808000" y="0"/>
                </a:lnTo>
                <a:lnTo>
                  <a:pt x="2662722" y="2156339"/>
                </a:lnTo>
                <a:lnTo>
                  <a:pt x="0" y="2156339"/>
                </a:lnTo>
                <a:lnTo>
                  <a:pt x="0" y="0"/>
                </a:lnTo>
                <a:close/>
              </a:path>
            </a:pathLst>
          </a:custGeom>
          <a:solidFill>
            <a:schemeClr val="bg2">
              <a:lumMod val="85000"/>
            </a:schemeClr>
          </a:solidFill>
        </p:spPr>
        <p:txBody>
          <a:bodyPr/>
          <a:lstStyle>
            <a:lvl1pPr marL="0" indent="0" algn="ctr">
              <a:buNone/>
              <a:defRPr sz="1200" spc="0" baseline="0"/>
            </a:lvl1pPr>
          </a:lstStyle>
          <a:p>
            <a:r>
              <a:rPr lang="en-AU" dirty="0" smtClean="0"/>
              <a:t>Click picture icon  in centre of box</a:t>
            </a:r>
            <a:endParaRPr lang="en-AU" dirty="0"/>
          </a:p>
        </p:txBody>
      </p:sp>
      <p:sp>
        <p:nvSpPr>
          <p:cNvPr id="55" name="Text Placeholder 2"/>
          <p:cNvSpPr>
            <a:spLocks noGrp="1"/>
          </p:cNvSpPr>
          <p:nvPr>
            <p:ph type="body" idx="48" hasCustomPrompt="1"/>
          </p:nvPr>
        </p:nvSpPr>
        <p:spPr>
          <a:xfrm>
            <a:off x="8687494" y="4232359"/>
            <a:ext cx="1584985" cy="544739"/>
          </a:xfrm>
          <a:custGeom>
            <a:avLst/>
            <a:gdLst>
              <a:gd name="connsiteX0" fmla="*/ 0 w 1555993"/>
              <a:gd name="connsiteY0" fmla="*/ 0 h 493578"/>
              <a:gd name="connsiteX1" fmla="*/ 1555993 w 1555993"/>
              <a:gd name="connsiteY1" fmla="*/ 0 h 493578"/>
              <a:gd name="connsiteX2" fmla="*/ 1555993 w 1555993"/>
              <a:gd name="connsiteY2" fmla="*/ 493578 h 493578"/>
              <a:gd name="connsiteX3" fmla="*/ 0 w 1555993"/>
              <a:gd name="connsiteY3" fmla="*/ 493578 h 493578"/>
              <a:gd name="connsiteX4" fmla="*/ 0 w 1555993"/>
              <a:gd name="connsiteY4" fmla="*/ 0 h 493578"/>
              <a:gd name="connsiteX0" fmla="*/ 0 w 1608746"/>
              <a:gd name="connsiteY0" fmla="*/ 0 h 493578"/>
              <a:gd name="connsiteX1" fmla="*/ 1608746 w 1608746"/>
              <a:gd name="connsiteY1" fmla="*/ 0 h 493578"/>
              <a:gd name="connsiteX2" fmla="*/ 1555993 w 1608746"/>
              <a:gd name="connsiteY2" fmla="*/ 493578 h 493578"/>
              <a:gd name="connsiteX3" fmla="*/ 0 w 1608746"/>
              <a:gd name="connsiteY3" fmla="*/ 493578 h 493578"/>
              <a:gd name="connsiteX4" fmla="*/ 0 w 1608746"/>
              <a:gd name="connsiteY4" fmla="*/ 0 h 493578"/>
              <a:gd name="connsiteX0" fmla="*/ 0 w 1599953"/>
              <a:gd name="connsiteY0" fmla="*/ 0 h 493578"/>
              <a:gd name="connsiteX1" fmla="*/ 1599953 w 1599953"/>
              <a:gd name="connsiteY1" fmla="*/ 0 h 493578"/>
              <a:gd name="connsiteX2" fmla="*/ 1555993 w 1599953"/>
              <a:gd name="connsiteY2" fmla="*/ 493578 h 493578"/>
              <a:gd name="connsiteX3" fmla="*/ 0 w 1599953"/>
              <a:gd name="connsiteY3" fmla="*/ 493578 h 493578"/>
              <a:gd name="connsiteX4" fmla="*/ 0 w 1599953"/>
              <a:gd name="connsiteY4" fmla="*/ 0 h 493578"/>
              <a:gd name="connsiteX0" fmla="*/ 0 w 1592204"/>
              <a:gd name="connsiteY0" fmla="*/ 0 h 493578"/>
              <a:gd name="connsiteX1" fmla="*/ 1592204 w 1592204"/>
              <a:gd name="connsiteY1" fmla="*/ 0 h 493578"/>
              <a:gd name="connsiteX2" fmla="*/ 1555993 w 1592204"/>
              <a:gd name="connsiteY2" fmla="*/ 493578 h 493578"/>
              <a:gd name="connsiteX3" fmla="*/ 0 w 1592204"/>
              <a:gd name="connsiteY3" fmla="*/ 493578 h 493578"/>
              <a:gd name="connsiteX4" fmla="*/ 0 w 1592204"/>
              <a:gd name="connsiteY4" fmla="*/ 0 h 493578"/>
              <a:gd name="connsiteX0" fmla="*/ 0 w 1584985"/>
              <a:gd name="connsiteY0" fmla="*/ 0 h 493578"/>
              <a:gd name="connsiteX1" fmla="*/ 1584985 w 1584985"/>
              <a:gd name="connsiteY1" fmla="*/ 0 h 493578"/>
              <a:gd name="connsiteX2" fmla="*/ 1555993 w 1584985"/>
              <a:gd name="connsiteY2" fmla="*/ 493578 h 493578"/>
              <a:gd name="connsiteX3" fmla="*/ 0 w 1584985"/>
              <a:gd name="connsiteY3" fmla="*/ 493578 h 493578"/>
              <a:gd name="connsiteX4" fmla="*/ 0 w 1584985"/>
              <a:gd name="connsiteY4" fmla="*/ 0 h 493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985" h="493578">
                <a:moveTo>
                  <a:pt x="0" y="0"/>
                </a:moveTo>
                <a:lnTo>
                  <a:pt x="1584985" y="0"/>
                </a:lnTo>
                <a:lnTo>
                  <a:pt x="1555993" y="493578"/>
                </a:lnTo>
                <a:lnTo>
                  <a:pt x="0" y="493578"/>
                </a:lnTo>
                <a:lnTo>
                  <a:pt x="0" y="0"/>
                </a:lnTo>
                <a:close/>
              </a:path>
            </a:pathLst>
          </a:custGeom>
          <a:solidFill>
            <a:srgbClr val="00B0F0"/>
          </a:solidFill>
        </p:spPr>
        <p:txBody>
          <a:bodyPr lIns="72000" tIns="72000" anchor="t" anchorCtr="0"/>
          <a:lstStyle>
            <a:lvl1pPr marL="0" indent="0">
              <a:lnSpc>
                <a:spcPts val="1200"/>
              </a:lnSpc>
              <a:spcBef>
                <a:spcPts val="0"/>
              </a:spcBef>
              <a:buNone/>
              <a:defRPr sz="1200" b="0" spc="0" baseline="0">
                <a:solidFill>
                  <a:schemeClr val="bg1"/>
                </a:solidFill>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AU" noProof="0" dirty="0" smtClean="0"/>
              <a:t>First and last name</a:t>
            </a:r>
          </a:p>
        </p:txBody>
      </p:sp>
    </p:spTree>
    <p:extLst>
      <p:ext uri="{BB962C8B-B14F-4D97-AF65-F5344CB8AC3E}">
        <p14:creationId xmlns:p14="http://schemas.microsoft.com/office/powerpoint/2010/main" val="330556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noProof="0" smtClean="0"/>
              <a:t>Click to edit Master title style</a:t>
            </a:r>
            <a:endParaRPr lang="en-AU" noProof="0" dirty="0"/>
          </a:p>
        </p:txBody>
      </p:sp>
      <p:sp>
        <p:nvSpPr>
          <p:cNvPr id="3" name="Date Placeholder 2"/>
          <p:cNvSpPr>
            <a:spLocks noGrp="1"/>
          </p:cNvSpPr>
          <p:nvPr>
            <p:ph type="dt" sz="half" idx="10"/>
          </p:nvPr>
        </p:nvSpPr>
        <p:spPr/>
        <p:txBody>
          <a:bodyPr/>
          <a:lstStyle/>
          <a:p>
            <a:fld id="{AB9362CC-52A7-47E4-B186-2D952EF52122}" type="datetime1">
              <a:rPr lang="en-AU" smtClean="0"/>
              <a:t>4/03/2016</a:t>
            </a:fld>
            <a:endParaRPr lang="en-AU"/>
          </a:p>
        </p:txBody>
      </p:sp>
      <p:sp>
        <p:nvSpPr>
          <p:cNvPr id="4" name="Footer Placeholder 3"/>
          <p:cNvSpPr>
            <a:spLocks noGrp="1"/>
          </p:cNvSpPr>
          <p:nvPr>
            <p:ph type="ftr" sz="quarter" idx="11"/>
          </p:nvPr>
        </p:nvSpPr>
        <p:spPr/>
        <p:txBody>
          <a:bodyPr/>
          <a:lstStyle/>
          <a:p>
            <a:r>
              <a:rPr lang="en-AU" dirty="0"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3172698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981521"/>
            <a:ext cx="9504878" cy="3744417"/>
          </a:xfrm>
        </p:spPr>
        <p:txBody>
          <a:bodyPr anchor="t"/>
          <a:lstStyle>
            <a:lvl1pPr algn="l">
              <a:lnSpc>
                <a:spcPts val="9600"/>
              </a:lnSpc>
              <a:defRPr sz="9600" b="0" i="1" cap="none" spc="-300" baseline="0">
                <a:solidFill>
                  <a:schemeClr val="bg1"/>
                </a:solidFill>
              </a:defRPr>
            </a:lvl1pPr>
          </a:lstStyle>
          <a:p>
            <a:r>
              <a:rPr lang="en-AU" noProof="0" dirty="0" smtClean="0"/>
              <a:t>Quote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0" name="Subtitle 2"/>
          <p:cNvSpPr>
            <a:spLocks noGrp="1"/>
          </p:cNvSpPr>
          <p:nvPr>
            <p:ph type="subTitle" idx="1" hasCustomPrompt="1"/>
          </p:nvPr>
        </p:nvSpPr>
        <p:spPr>
          <a:xfrm>
            <a:off x="838800" y="4725938"/>
            <a:ext cx="9504877" cy="1008112"/>
          </a:xfrm>
        </p:spPr>
        <p:txBody>
          <a:bodyPr/>
          <a:lstStyle>
            <a:lvl1pPr marL="0" indent="0" algn="l">
              <a:spcBef>
                <a:spcPts val="0"/>
              </a:spcBef>
              <a:buNone/>
              <a:defRPr sz="42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quote source</a:t>
            </a:r>
            <a:endParaRPr lang="en-AU" noProof="0" dirty="0"/>
          </a:p>
        </p:txBody>
      </p:sp>
    </p:spTree>
    <p:extLst>
      <p:ext uri="{BB962C8B-B14F-4D97-AF65-F5344CB8AC3E}">
        <p14:creationId xmlns:p14="http://schemas.microsoft.com/office/powerpoint/2010/main" val="64281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ntact/Thank you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4/03/2016</a:t>
            </a:fld>
            <a:endParaRPr lang="en-AU"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82909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act/Thank you__Gree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466"/>
            <a:ext cx="12234761" cy="6882053"/>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2"/>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baseline="0"/>
            </a:lvl1pPr>
            <a:lvl2pPr marL="273050" indent="-273050">
              <a:buClrTx/>
              <a:defRPr spc="0" baseline="0"/>
            </a:lvl2pPr>
            <a:lvl3pPr marL="538163" indent="-265113">
              <a:buClrTx/>
              <a:defRPr spc="0" baseline="0"/>
            </a:lvl3pPr>
            <a:lvl4pPr marL="803275" indent="-273050">
              <a:buClrTx/>
              <a:defRPr spc="0" baseline="0"/>
            </a:lvl4pPr>
            <a:lvl5pPr marL="1076325" indent="-265113">
              <a:buClrTx/>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4/03/2016</a:t>
            </a:fld>
            <a:endParaRPr lang="en-AU"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371920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tact/Thank you__Purp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3"/>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4/03/2016</a:t>
            </a:fld>
            <a:endParaRPr lang="en-AU"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03153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_Gree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3292843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act/Thank you_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4"/>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4/03/2016</a:t>
            </a:fld>
            <a:endParaRPr lang="en-AU"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28433491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Thank you__Orang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51"/>
            <a:ext cx="12194823" cy="6859588"/>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accent5"/>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10029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act/Thank you__Digital">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00" y="794"/>
            <a:ext cx="12193413" cy="6858795"/>
          </a:xfrm>
          <a:prstGeom prst="rect">
            <a:avLst/>
          </a:prstGeom>
        </p:spPr>
      </p:pic>
      <p:sp>
        <p:nvSpPr>
          <p:cNvPr id="2" name="Title 1"/>
          <p:cNvSpPr>
            <a:spLocks noGrp="1"/>
          </p:cNvSpPr>
          <p:nvPr>
            <p:ph type="title" hasCustomPrompt="1"/>
          </p:nvPr>
        </p:nvSpPr>
        <p:spPr>
          <a:xfrm>
            <a:off x="3794332" y="333450"/>
            <a:ext cx="7093009" cy="1143265"/>
          </a:xfrm>
        </p:spPr>
        <p:txBody>
          <a:bodyPr/>
          <a:lstStyle>
            <a:lvl1pPr>
              <a:defRPr baseline="0">
                <a:solidFill>
                  <a:schemeClr val="tx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3794332" y="1694577"/>
            <a:ext cx="7093009" cy="4527011"/>
          </a:xfrm>
        </p:spPr>
        <p:txBody>
          <a:bodyPr/>
          <a:lstStyle>
            <a:lvl1pPr marL="0" indent="0">
              <a:buClrTx/>
              <a:buNone/>
              <a:defRPr spc="0"/>
            </a:lvl1pPr>
            <a:lvl2pPr marL="273050" indent="-273050">
              <a:buClrTx/>
              <a:defRPr spc="0"/>
            </a:lvl2pPr>
            <a:lvl3pPr marL="538163" indent="-265113">
              <a:buClrTx/>
              <a:defRPr spc="0"/>
            </a:lvl3pPr>
            <a:lvl4pPr marL="803275" indent="-273050">
              <a:buClrTx/>
              <a:defRPr spc="0"/>
            </a:lvl4pPr>
            <a:lvl5pPr marL="1076325" indent="-265113">
              <a:buClrTx/>
              <a:defRPr spc="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2AB80E0E-1F2C-4E6E-B168-928DCCD9FC96}" type="datetime1">
              <a:rPr lang="en-AU" smtClean="0"/>
              <a:pPr/>
              <a:t>4/03/2016</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
        <p:nvSpPr>
          <p:cNvPr id="11" name="Picture Placeholder 10"/>
          <p:cNvSpPr>
            <a:spLocks noGrp="1"/>
          </p:cNvSpPr>
          <p:nvPr>
            <p:ph type="pic" sz="quarter" idx="13" hasCustomPrompt="1"/>
          </p:nvPr>
        </p:nvSpPr>
        <p:spPr>
          <a:xfrm>
            <a:off x="0" y="837505"/>
            <a:ext cx="2857499" cy="3585025"/>
          </a:xfrm>
          <a:custGeom>
            <a:avLst/>
            <a:gdLst>
              <a:gd name="connsiteX0" fmla="*/ 0 w 2584938"/>
              <a:gd name="connsiteY0" fmla="*/ 0 h 3585025"/>
              <a:gd name="connsiteX1" fmla="*/ 2584938 w 2584938"/>
              <a:gd name="connsiteY1" fmla="*/ 0 h 3585025"/>
              <a:gd name="connsiteX2" fmla="*/ 2584938 w 2584938"/>
              <a:gd name="connsiteY2" fmla="*/ 3585025 h 3585025"/>
              <a:gd name="connsiteX3" fmla="*/ 0 w 2584938"/>
              <a:gd name="connsiteY3" fmla="*/ 3585025 h 3585025"/>
              <a:gd name="connsiteX4" fmla="*/ 0 w 2584938"/>
              <a:gd name="connsiteY4" fmla="*/ 0 h 3585025"/>
              <a:gd name="connsiteX0" fmla="*/ 0 w 2857499"/>
              <a:gd name="connsiteY0" fmla="*/ 0 h 3585025"/>
              <a:gd name="connsiteX1" fmla="*/ 2857499 w 2857499"/>
              <a:gd name="connsiteY1" fmla="*/ 0 h 3585025"/>
              <a:gd name="connsiteX2" fmla="*/ 2584938 w 2857499"/>
              <a:gd name="connsiteY2" fmla="*/ 3585025 h 3585025"/>
              <a:gd name="connsiteX3" fmla="*/ 0 w 2857499"/>
              <a:gd name="connsiteY3" fmla="*/ 3585025 h 3585025"/>
              <a:gd name="connsiteX4" fmla="*/ 0 w 2857499"/>
              <a:gd name="connsiteY4" fmla="*/ 0 h 358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499" h="3585025">
                <a:moveTo>
                  <a:pt x="0" y="0"/>
                </a:moveTo>
                <a:lnTo>
                  <a:pt x="2857499" y="0"/>
                </a:lnTo>
                <a:lnTo>
                  <a:pt x="2584938" y="3585025"/>
                </a:lnTo>
                <a:lnTo>
                  <a:pt x="0" y="3585025"/>
                </a:lnTo>
                <a:lnTo>
                  <a:pt x="0" y="0"/>
                </a:lnTo>
                <a:close/>
              </a:path>
            </a:pathLst>
          </a:custGeom>
          <a:solidFill>
            <a:schemeClr val="bg2">
              <a:lumMod val="85000"/>
            </a:schemeClr>
          </a:solidFill>
        </p:spPr>
        <p:txBody>
          <a:bodyPr/>
          <a:lstStyle>
            <a:lvl1pPr marL="0" indent="0" algn="ctr">
              <a:buNone/>
              <a:defRPr sz="2600"/>
            </a:lvl1pPr>
          </a:lstStyle>
          <a:p>
            <a:r>
              <a:rPr lang="en-AU" dirty="0" smtClean="0"/>
              <a:t>Optional: insert photo of contact by clicking picture icon below</a:t>
            </a:r>
            <a:endParaRPr lang="en-AU" dirty="0"/>
          </a:p>
        </p:txBody>
      </p:sp>
    </p:spTree>
    <p:extLst>
      <p:ext uri="{BB962C8B-B14F-4D97-AF65-F5344CB8AC3E}">
        <p14:creationId xmlns:p14="http://schemas.microsoft.com/office/powerpoint/2010/main" val="3310737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Divider_Cya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94480E61-56EE-4ADF-8779-ECE37FDE8329}"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91834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Divider_Gree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18DF6330-03F8-4D88-A646-B563CDC9AF8D}"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970538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ivider_Purpl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0044588-2A83-44A9-A3CC-C3B7B17A5165}"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2"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Tree>
    <p:extLst>
      <p:ext uri="{BB962C8B-B14F-4D97-AF65-F5344CB8AC3E}">
        <p14:creationId xmlns:p14="http://schemas.microsoft.com/office/powerpoint/2010/main" val="4769588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Divider_Red">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41D22EE6-4B31-412E-8723-91D4ADC54A19}"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060904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Divider_O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bg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bg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lvl1pPr>
              <a:defRPr>
                <a:solidFill>
                  <a:schemeClr val="bg1"/>
                </a:solidFill>
              </a:defRPr>
            </a:lvl1pPr>
          </a:lstStyle>
          <a:p>
            <a:fld id="{DA261D82-8DC8-458B-8902-24081A8340A2}"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680794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Divider_Li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10047600" cy="1080121"/>
          </a:xfrm>
        </p:spPr>
        <p:txBody>
          <a:bodyPr anchor="t"/>
          <a:lstStyle>
            <a:lvl1pPr algn="l">
              <a:lnSpc>
                <a:spcPts val="7200"/>
              </a:lnSpc>
              <a:defRPr sz="7200" b="0" cap="none" baseline="0">
                <a:solidFill>
                  <a:schemeClr val="tx1"/>
                </a:solidFill>
              </a:defRPr>
            </a:lvl1pPr>
          </a:lstStyle>
          <a:p>
            <a:r>
              <a:rPr lang="en-AU" noProof="0" dirty="0" smtClean="0"/>
              <a:t>Divider page title</a:t>
            </a:r>
            <a:endParaRPr lang="en-AU" noProof="0" dirty="0"/>
          </a:p>
        </p:txBody>
      </p:sp>
      <p:sp>
        <p:nvSpPr>
          <p:cNvPr id="3" name="Text Placeholder 2"/>
          <p:cNvSpPr>
            <a:spLocks noGrp="1"/>
          </p:cNvSpPr>
          <p:nvPr>
            <p:ph type="body" idx="1" hasCustomPrompt="1"/>
          </p:nvPr>
        </p:nvSpPr>
        <p:spPr>
          <a:xfrm>
            <a:off x="838800" y="2688867"/>
            <a:ext cx="10047600" cy="1500534"/>
          </a:xfrm>
        </p:spPr>
        <p:txBody>
          <a:bodyPr anchor="t" anchorCtr="0"/>
          <a:lstStyle>
            <a:lvl1pPr marL="0" indent="0">
              <a:buNone/>
              <a:defRPr sz="3400" spc="0" baseline="0">
                <a:solidFill>
                  <a:schemeClr val="tx1"/>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n-AU" noProof="0" dirty="0" smtClean="0"/>
              <a:t>Click to add subtitle</a:t>
            </a:r>
          </a:p>
        </p:txBody>
      </p:sp>
      <p:sp>
        <p:nvSpPr>
          <p:cNvPr id="4" name="Date Placeholder 3"/>
          <p:cNvSpPr>
            <a:spLocks noGrp="1"/>
          </p:cNvSpPr>
          <p:nvPr>
            <p:ph type="dt" sz="half" idx="10"/>
          </p:nvPr>
        </p:nvSpPr>
        <p:spPr/>
        <p:txBody>
          <a:bodyPr/>
          <a:lstStyle/>
          <a:p>
            <a:fld id="{420BB56F-B44B-46AA-97B1-CA041AECB16C}" type="datetime1">
              <a:rPr lang="en-AU" smtClean="0"/>
              <a:t>4/03/2016</a:t>
            </a:fld>
            <a:endParaRPr lang="en-AU"/>
          </a:p>
        </p:txBody>
      </p:sp>
      <p:sp>
        <p:nvSpPr>
          <p:cNvPr id="5" name="Footer Placeholder 4"/>
          <p:cNvSpPr>
            <a:spLocks noGrp="1"/>
          </p:cNvSpPr>
          <p:nvPr>
            <p:ph type="ftr" sz="quarter" idx="11"/>
          </p:nvPr>
        </p:nvSpPr>
        <p:spPr/>
        <p:txBody>
          <a:body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3887475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pact Slide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1695342B-6DF4-46BE-B3B0-0C35B6698BA5}"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8424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_Purp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352503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pact Slid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5DF3D236-8947-4982-93B0-9FCFCBDDAAAA}"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2637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mpact Slid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7585B30-36BA-40E4-B8EC-C9A276584755}"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9435627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pact Slid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0101A2FF-CDC1-40C1-873E-97295C411EAE}"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832015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Impact Slide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BA96EB8D-2F5F-4C3C-9779-37FE3E8D3195}"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199770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Impact Slide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D0C959DE-A79C-459E-8034-77D6B0EBD4F3}"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11"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3587629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Impact Slide2_Cya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6CAFF4A-1ACD-4FAE-A33D-FFAFDD26098E}"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12137047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act Slide2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204F744D-E263-4258-9535-CA1100C058C5}"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5119357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pact Slide2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7" cy="6859268"/>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E19FA2E3-1277-4A05-A117-6DAAA0A59214}"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2410341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Impact Slide2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7"/>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CD818C87-C82A-4436-B0CF-391780521B37}"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31341893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pact Slide2_Oran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3"/>
            <a:ext cx="12188155" cy="6859266"/>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bg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bg1"/>
                </a:solidFill>
              </a:defRPr>
            </a:lvl1pPr>
          </a:lstStyle>
          <a:p>
            <a:fld id="{FAE3E39A-5791-4850-A246-16D6E2F6AEB6}"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t>Page</a:t>
            </a:r>
            <a:endParaRPr lang="en-AU" dirty="0"/>
          </a:p>
        </p:txBody>
      </p:sp>
    </p:spTree>
    <p:extLst>
      <p:ext uri="{BB962C8B-B14F-4D97-AF65-F5344CB8AC3E}">
        <p14:creationId xmlns:p14="http://schemas.microsoft.com/office/powerpoint/2010/main" val="403149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_Re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270565"/>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6110096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pact Slide2_Li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8" cy="6859269"/>
          </a:xfrm>
          <a:prstGeom prst="rect">
            <a:avLst/>
          </a:prstGeom>
        </p:spPr>
      </p:pic>
      <p:sp>
        <p:nvSpPr>
          <p:cNvPr id="2" name="Title 1"/>
          <p:cNvSpPr>
            <a:spLocks noGrp="1"/>
          </p:cNvSpPr>
          <p:nvPr>
            <p:ph type="title" hasCustomPrompt="1"/>
          </p:nvPr>
        </p:nvSpPr>
        <p:spPr>
          <a:xfrm>
            <a:off x="838800" y="1629593"/>
            <a:ext cx="9504878" cy="4536505"/>
          </a:xfrm>
        </p:spPr>
        <p:txBody>
          <a:bodyPr anchor="t"/>
          <a:lstStyle>
            <a:lvl1pPr algn="l">
              <a:lnSpc>
                <a:spcPts val="10000"/>
              </a:lnSpc>
              <a:defRPr sz="10000" b="0" cap="none" spc="-300" baseline="0">
                <a:solidFill>
                  <a:schemeClr val="tx1"/>
                </a:solidFill>
              </a:defRPr>
            </a:lvl1pPr>
          </a:lstStyle>
          <a:p>
            <a:r>
              <a:rPr lang="en-AU" noProof="0" dirty="0" smtClean="0"/>
              <a:t>Impact slide</a:t>
            </a:r>
            <a:endParaRPr lang="en-AU" noProof="0" dirty="0"/>
          </a:p>
        </p:txBody>
      </p:sp>
      <p:sp>
        <p:nvSpPr>
          <p:cNvPr id="4" name="Date Placeholder 3"/>
          <p:cNvSpPr>
            <a:spLocks noGrp="1"/>
          </p:cNvSpPr>
          <p:nvPr>
            <p:ph type="dt" sz="half" idx="10"/>
          </p:nvPr>
        </p:nvSpPr>
        <p:spPr/>
        <p:txBody>
          <a:bodyPr/>
          <a:lstStyle>
            <a:lvl1pPr>
              <a:defRPr>
                <a:solidFill>
                  <a:schemeClr val="tx1"/>
                </a:solidFill>
              </a:defRPr>
            </a:lvl1pPr>
          </a:lstStyle>
          <a:p>
            <a:fld id="{7C98056B-DCE9-4980-AB4F-9933835EDDF0}" type="datetime1">
              <a:rPr lang="en-AU" smtClean="0"/>
              <a:t>4/03/2016</a:t>
            </a:fld>
            <a:endParaRPr lang="en-AU"/>
          </a:p>
        </p:txBody>
      </p:sp>
      <p:sp>
        <p:nvSpPr>
          <p:cNvPr id="5" name="Footer Placeholder 4"/>
          <p:cNvSpPr>
            <a:spLocks noGrp="1"/>
          </p:cNvSpPr>
          <p:nvPr>
            <p:ph type="ftr" sz="quarter" idx="11"/>
          </p:nvPr>
        </p:nvSpPr>
        <p:spPr/>
        <p:txBody>
          <a:bodyPr/>
          <a:lstStyle>
            <a:lvl1pPr>
              <a:defRPr>
                <a:solidFill>
                  <a:schemeClr val="tx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DEBBDC7-4A1B-43E6-8DA6-58148E08E8A6}" type="slidenum">
              <a:rPr lang="en-AU" smtClean="0"/>
              <a:pPr/>
              <a:t>‹#›</a:t>
            </a:fld>
            <a:endParaRPr lang="en-AU" dirty="0"/>
          </a:p>
        </p:txBody>
      </p:sp>
      <p:sp>
        <p:nvSpPr>
          <p:cNvPr id="8"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a:defRPr sz="800" spc="-30" baseline="0">
                <a:solidFill>
                  <a:schemeClr val="bg1"/>
                </a:solidFill>
              </a:defRPr>
            </a:lvl1pPr>
          </a:lstStyle>
          <a:p>
            <a:pPr lvl="0"/>
            <a:r>
              <a:rPr lang="en-AU" dirty="0" smtClean="0">
                <a:solidFill>
                  <a:schemeClr val="tx1"/>
                </a:solidFill>
              </a:rPr>
              <a:t>Page</a:t>
            </a:r>
            <a:endParaRPr lang="en-AU" dirty="0">
              <a:solidFill>
                <a:schemeClr val="tx1"/>
              </a:solidFill>
            </a:endParaRPr>
          </a:p>
        </p:txBody>
      </p:sp>
    </p:spTree>
    <p:extLst>
      <p:ext uri="{BB962C8B-B14F-4D97-AF65-F5344CB8AC3E}">
        <p14:creationId xmlns:p14="http://schemas.microsoft.com/office/powerpoint/2010/main" val="8592966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_Cya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5361424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hank you_Gree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40112835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hank you_Purp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2527322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_Re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220" cy="6866736"/>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272809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_Orang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bg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10522223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hank you_Lim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 y="0"/>
            <a:ext cx="12190722" cy="6867582"/>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10000"/>
              </a:lnSpc>
              <a:defRPr sz="10000" spc="-500" baseline="0">
                <a:solidFill>
                  <a:schemeClr val="tx1"/>
                </a:solidFill>
              </a:defRPr>
            </a:lvl1pPr>
          </a:lstStyle>
          <a:p>
            <a:r>
              <a:rPr lang="en-AU" noProof="0" dirty="0" smtClean="0"/>
              <a:t>Insert text</a:t>
            </a:r>
            <a:endParaRPr lang="en-AU" noProof="0" dirty="0"/>
          </a:p>
        </p:txBody>
      </p:sp>
    </p:spTree>
    <p:extLst>
      <p:ext uri="{BB962C8B-B14F-4D97-AF65-F5344CB8AC3E}">
        <p14:creationId xmlns:p14="http://schemas.microsoft.com/office/powerpoint/2010/main" val="368848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_Oran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bg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bg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2961023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_Lim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67408"/>
          </a:xfrm>
          <a:prstGeom prst="rect">
            <a:avLst/>
          </a:prstGeom>
        </p:spPr>
      </p:pic>
      <p:sp>
        <p:nvSpPr>
          <p:cNvPr id="2" name="Title 1"/>
          <p:cNvSpPr>
            <a:spLocks noGrp="1"/>
          </p:cNvSpPr>
          <p:nvPr>
            <p:ph type="ctrTitle" hasCustomPrompt="1"/>
          </p:nvPr>
        </p:nvSpPr>
        <p:spPr>
          <a:xfrm>
            <a:off x="838801" y="1609201"/>
            <a:ext cx="7056606" cy="3115199"/>
          </a:xfrm>
        </p:spPr>
        <p:txBody>
          <a:bodyPr anchor="t" anchorCtr="0"/>
          <a:lstStyle>
            <a:lvl1pPr>
              <a:lnSpc>
                <a:spcPts val="7200"/>
              </a:lnSpc>
              <a:defRPr sz="7200" baseline="0">
                <a:solidFill>
                  <a:schemeClr val="tx1"/>
                </a:solidFill>
              </a:defRPr>
            </a:lvl1pPr>
          </a:lstStyle>
          <a:p>
            <a:r>
              <a:rPr lang="en-AU" noProof="0" dirty="0" smtClean="0"/>
              <a:t>Click to add presentation title</a:t>
            </a:r>
            <a:endParaRPr lang="en-AU" noProof="0" dirty="0"/>
          </a:p>
        </p:txBody>
      </p:sp>
      <p:sp>
        <p:nvSpPr>
          <p:cNvPr id="3" name="Subtitle 2"/>
          <p:cNvSpPr>
            <a:spLocks noGrp="1"/>
          </p:cNvSpPr>
          <p:nvPr>
            <p:ph type="subTitle" idx="1" hasCustomPrompt="1"/>
          </p:nvPr>
        </p:nvSpPr>
        <p:spPr>
          <a:xfrm>
            <a:off x="838801" y="5463110"/>
            <a:ext cx="7056606" cy="1008112"/>
          </a:xfrm>
        </p:spPr>
        <p:txBody>
          <a:bodyPr/>
          <a:lstStyle>
            <a:lvl1pPr marL="0" indent="0" algn="l">
              <a:spcBef>
                <a:spcPts val="0"/>
              </a:spcBef>
              <a:buNone/>
              <a:defRPr sz="3000" spc="0" baseline="0">
                <a:solidFill>
                  <a:schemeClr val="tx1"/>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n-AU" noProof="0" dirty="0" smtClean="0"/>
              <a:t>Click to add subtitle</a:t>
            </a:r>
            <a:endParaRPr lang="en-AU" noProof="0" dirty="0"/>
          </a:p>
        </p:txBody>
      </p:sp>
    </p:spTree>
    <p:extLst>
      <p:ext uri="{BB962C8B-B14F-4D97-AF65-F5344CB8AC3E}">
        <p14:creationId xmlns:p14="http://schemas.microsoft.com/office/powerpoint/2010/main" val="90680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Text_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p:txBody>
          <a:bodyPr/>
          <a:lstStyle>
            <a:lvl1pPr>
              <a:buClr>
                <a:srgbClr val="E5007E"/>
              </a:buClr>
              <a:defRPr spc="0" baseline="0"/>
            </a:lvl1pPr>
            <a:lvl2pPr>
              <a:buClr>
                <a:srgbClr val="E5007E"/>
              </a:buClr>
              <a:defRPr spc="0" baseline="0"/>
            </a:lvl2pPr>
            <a:lvl3pPr>
              <a:buClr>
                <a:srgbClr val="E5007E"/>
              </a:buClr>
              <a:defRPr spc="0" baseline="0"/>
            </a:lvl3pPr>
            <a:lvl4pPr>
              <a:buClr>
                <a:srgbClr val="E5007E"/>
              </a:buClr>
              <a:defRPr spc="0" baseline="0"/>
            </a:lvl4pPr>
            <a:lvl5pPr>
              <a:buClr>
                <a:srgbClr val="E5007E"/>
              </a:buClr>
              <a:defRPr spc="0" baseline="0"/>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p>
            <a:fld id="{2AB80E0E-1F2C-4E6E-B168-928DCCD9FC96}" type="datetime1">
              <a:rPr lang="en-AU" smtClean="0"/>
              <a:t>4/03/2016</a:t>
            </a:fld>
            <a:endParaRPr lang="en-AU" dirty="0"/>
          </a:p>
        </p:txBody>
      </p:sp>
      <p:sp>
        <p:nvSpPr>
          <p:cNvPr id="5" name="Footer Placeholder 4"/>
          <p:cNvSpPr>
            <a:spLocks noGrp="1"/>
          </p:cNvSpPr>
          <p:nvPr>
            <p:ph type="ftr" sz="quarter" idx="11"/>
          </p:nvPr>
        </p:nvSpPr>
        <p:spPr/>
        <p:txBody>
          <a:body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p>
            <a:fld id="{1DEBBDC7-4A1B-43E6-8DA6-58148E08E8A6}" type="slidenum">
              <a:rPr lang="en-AU" smtClean="0"/>
              <a:t>‹#›</a:t>
            </a:fld>
            <a:endParaRPr lang="en-AU"/>
          </a:p>
        </p:txBody>
      </p:sp>
    </p:spTree>
    <p:extLst>
      <p:ext uri="{BB962C8B-B14F-4D97-AF65-F5344CB8AC3E}">
        <p14:creationId xmlns:p14="http://schemas.microsoft.com/office/powerpoint/2010/main" val="1944156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Text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4" y="794"/>
            <a:ext cx="12195916" cy="6863634"/>
          </a:xfrm>
          <a:prstGeom prst="rect">
            <a:avLst/>
          </a:prstGeom>
        </p:spPr>
      </p:pic>
      <p:sp>
        <p:nvSpPr>
          <p:cNvPr id="2" name="Title 1"/>
          <p:cNvSpPr>
            <a:spLocks noGrp="1"/>
          </p:cNvSpPr>
          <p:nvPr>
            <p:ph type="title" hasCustomPrompt="1"/>
          </p:nvPr>
        </p:nvSpPr>
        <p:spPr>
          <a:xfrm>
            <a:off x="570078" y="261442"/>
            <a:ext cx="2500792" cy="864096"/>
          </a:xfrm>
        </p:spPr>
        <p:txBody>
          <a:bodyPr/>
          <a:lstStyle>
            <a:lvl1pPr>
              <a:lnSpc>
                <a:spcPts val="2600"/>
              </a:lnSpc>
              <a:defRPr sz="2600" spc="-100" baseline="0">
                <a:solidFill>
                  <a:schemeClr val="accent1"/>
                </a:solidFill>
              </a:defRPr>
            </a:lvl1pPr>
          </a:lstStyle>
          <a:p>
            <a:r>
              <a:rPr lang="en-AU" noProof="0" dirty="0" smtClean="0"/>
              <a:t>Click to add title</a:t>
            </a:r>
            <a:endParaRPr lang="en-AU" noProof="0" dirty="0"/>
          </a:p>
        </p:txBody>
      </p:sp>
      <p:sp>
        <p:nvSpPr>
          <p:cNvPr id="3" name="Content Placeholder 2"/>
          <p:cNvSpPr>
            <a:spLocks noGrp="1"/>
          </p:cNvSpPr>
          <p:nvPr>
            <p:ph idx="1" hasCustomPrompt="1"/>
          </p:nvPr>
        </p:nvSpPr>
        <p:spPr>
          <a:xfrm>
            <a:off x="570078" y="1197546"/>
            <a:ext cx="2140752" cy="4527011"/>
          </a:xfrm>
        </p:spPr>
        <p:txBody>
          <a:bodyPr/>
          <a:lstStyle>
            <a:lvl1pPr marL="179388" indent="-179388">
              <a:buClrTx/>
              <a:defRPr sz="2000" spc="0" baseline="0">
                <a:solidFill>
                  <a:schemeClr val="bg1"/>
                </a:solidFill>
              </a:defRPr>
            </a:lvl1pPr>
            <a:lvl2pPr marL="358775" indent="-179388">
              <a:buClrTx/>
              <a:defRPr sz="2000" spc="0" baseline="0">
                <a:solidFill>
                  <a:schemeClr val="bg1"/>
                </a:solidFill>
              </a:defRPr>
            </a:lvl2pPr>
            <a:lvl3pPr marL="538163" indent="-179388">
              <a:buClrTx/>
              <a:defRPr sz="2000" spc="0" baseline="0">
                <a:solidFill>
                  <a:schemeClr val="bg1"/>
                </a:solidFill>
              </a:defRPr>
            </a:lvl3pPr>
            <a:lvl4pPr marL="717550" indent="-179388">
              <a:buClrTx/>
              <a:defRPr sz="2000" spc="0" baseline="0">
                <a:solidFill>
                  <a:schemeClr val="bg1"/>
                </a:solidFill>
              </a:defRPr>
            </a:lvl4pPr>
            <a:lvl5pPr marL="896938" indent="-179388">
              <a:buClrTx/>
              <a:defRPr sz="2000" spc="0" baseline="0">
                <a:solidFill>
                  <a:schemeClr val="bg1"/>
                </a:solidFill>
              </a:defRPr>
            </a:lvl5pPr>
          </a:lstStyle>
          <a:p>
            <a:pPr lvl="0"/>
            <a:r>
              <a:rPr lang="en-AU" noProof="0" dirty="0" smtClean="0"/>
              <a:t>Click to add text</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AU" noProof="0" dirty="0"/>
          </a:p>
        </p:txBody>
      </p:sp>
      <p:sp>
        <p:nvSpPr>
          <p:cNvPr id="4" name="Date Placeholder 3"/>
          <p:cNvSpPr>
            <a:spLocks noGrp="1"/>
          </p:cNvSpPr>
          <p:nvPr>
            <p:ph type="dt" sz="half" idx="10"/>
          </p:nvPr>
        </p:nvSpPr>
        <p:spPr/>
        <p:txBody>
          <a:bodyPr/>
          <a:lstStyle>
            <a:lvl1pPr>
              <a:defRPr sz="800"/>
            </a:lvl1pPr>
          </a:lstStyle>
          <a:p>
            <a:fld id="{D5202F35-1E60-44E7-A8CA-65A043171768}" type="datetime1">
              <a:rPr lang="en-AU" smtClean="0"/>
              <a:pPr/>
              <a:t>4/03/2016</a:t>
            </a:fld>
            <a:endParaRPr lang="en-AU"/>
          </a:p>
        </p:txBody>
      </p:sp>
      <p:sp>
        <p:nvSpPr>
          <p:cNvPr id="5" name="Footer Placeholder 4"/>
          <p:cNvSpPr>
            <a:spLocks noGrp="1"/>
          </p:cNvSpPr>
          <p:nvPr>
            <p:ph type="ftr" sz="quarter" idx="11"/>
          </p:nvPr>
        </p:nvSpPr>
        <p:spPr/>
        <p:txBody>
          <a:bodyPr/>
          <a:lstStyle>
            <a:lvl1pPr>
              <a:defRPr sz="800">
                <a:solidFill>
                  <a:schemeClr val="bg1"/>
                </a:solidFill>
              </a:defRPr>
            </a:lvl1pPr>
          </a:lstStyle>
          <a:p>
            <a:r>
              <a:rPr lang="en-AU" dirty="0" smtClean="0"/>
              <a:t>/ Copyright ©2015 by Readify Limited</a:t>
            </a:r>
            <a:endParaRPr lang="en-AU" dirty="0"/>
          </a:p>
        </p:txBody>
      </p:sp>
      <p:sp>
        <p:nvSpPr>
          <p:cNvPr id="6" name="Slide Number Placeholder 5"/>
          <p:cNvSpPr>
            <a:spLocks noGrp="1"/>
          </p:cNvSpPr>
          <p:nvPr>
            <p:ph type="sldNum" sz="quarter" idx="12"/>
          </p:nvPr>
        </p:nvSpPr>
        <p:spPr/>
        <p:txBody>
          <a:bodyPr/>
          <a:lstStyle>
            <a:lvl1pPr>
              <a:defRPr sz="800">
                <a:solidFill>
                  <a:schemeClr val="bg1"/>
                </a:solidFill>
              </a:defRPr>
            </a:lvl1pPr>
          </a:lstStyle>
          <a:p>
            <a:fld id="{1DEBBDC7-4A1B-43E6-8DA6-58148E08E8A6}" type="slidenum">
              <a:rPr lang="en-AU" smtClean="0"/>
              <a:pPr/>
              <a:t>‹#›</a:t>
            </a:fld>
            <a:endParaRPr lang="en-AU" dirty="0"/>
          </a:p>
        </p:txBody>
      </p:sp>
      <p:sp>
        <p:nvSpPr>
          <p:cNvPr id="10"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solidFill>
                  <a:schemeClr val="bg1"/>
                </a:solidFill>
              </a:rPr>
              <a:t>Page</a:t>
            </a:r>
            <a:endParaRPr lang="en-AU" sz="800" spc="-30" baseline="0" dirty="0">
              <a:solidFill>
                <a:schemeClr val="bg1"/>
              </a:solidFill>
            </a:endParaRPr>
          </a:p>
        </p:txBody>
      </p:sp>
      <p:sp>
        <p:nvSpPr>
          <p:cNvPr id="12" name="Picture Placeholder 5"/>
          <p:cNvSpPr>
            <a:spLocks noGrp="1"/>
          </p:cNvSpPr>
          <p:nvPr>
            <p:ph type="pic" sz="quarter" idx="13" hasCustomPrompt="1"/>
          </p:nvPr>
        </p:nvSpPr>
        <p:spPr>
          <a:xfrm>
            <a:off x="2811562" y="0"/>
            <a:ext cx="8698071" cy="6868134"/>
          </a:xfrm>
          <a:prstGeom prst="parallelogram">
            <a:avLst>
              <a:gd name="adj" fmla="val 7705"/>
            </a:avLst>
          </a:pr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16582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6" name="Picture Placeholder 5"/>
          <p:cNvSpPr>
            <a:spLocks noGrp="1"/>
          </p:cNvSpPr>
          <p:nvPr>
            <p:ph type="pic" sz="quarter" idx="13" hasCustomPrompt="1"/>
          </p:nvPr>
        </p:nvSpPr>
        <p:spPr>
          <a:xfrm>
            <a:off x="0" y="0"/>
            <a:ext cx="11484000" cy="6868134"/>
          </a:xfrm>
          <a:custGeom>
            <a:avLst/>
            <a:gdLst>
              <a:gd name="connsiteX0" fmla="*/ 0 w 11495806"/>
              <a:gd name="connsiteY0" fmla="*/ 0 h 6859588"/>
              <a:gd name="connsiteX1" fmla="*/ 11495806 w 11495806"/>
              <a:gd name="connsiteY1" fmla="*/ 0 h 6859588"/>
              <a:gd name="connsiteX2" fmla="*/ 11495806 w 11495806"/>
              <a:gd name="connsiteY2" fmla="*/ 6859588 h 6859588"/>
              <a:gd name="connsiteX3" fmla="*/ 0 w 11495806"/>
              <a:gd name="connsiteY3" fmla="*/ 6859588 h 6859588"/>
              <a:gd name="connsiteX4" fmla="*/ 0 w 11495806"/>
              <a:gd name="connsiteY4" fmla="*/ 0 h 6859588"/>
              <a:gd name="connsiteX0" fmla="*/ 0 w 11495806"/>
              <a:gd name="connsiteY0" fmla="*/ 0 h 6868134"/>
              <a:gd name="connsiteX1" fmla="*/ 11495806 w 11495806"/>
              <a:gd name="connsiteY1" fmla="*/ 0 h 6868134"/>
              <a:gd name="connsiteX2" fmla="*/ 10957421 w 11495806"/>
              <a:gd name="connsiteY2" fmla="*/ 6868134 h 6868134"/>
              <a:gd name="connsiteX3" fmla="*/ 0 w 11495806"/>
              <a:gd name="connsiteY3" fmla="*/ 6859588 h 6868134"/>
              <a:gd name="connsiteX4" fmla="*/ 0 w 11495806"/>
              <a:gd name="connsiteY4" fmla="*/ 0 h 686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5806" h="6868134">
                <a:moveTo>
                  <a:pt x="0" y="0"/>
                </a:moveTo>
                <a:lnTo>
                  <a:pt x="11495806" y="0"/>
                </a:lnTo>
                <a:lnTo>
                  <a:pt x="10957421" y="6868134"/>
                </a:lnTo>
                <a:lnTo>
                  <a:pt x="0" y="6859588"/>
                </a:lnTo>
                <a:lnTo>
                  <a:pt x="0" y="0"/>
                </a:lnTo>
                <a:close/>
              </a:path>
            </a:pathLst>
          </a:custGeom>
          <a:solidFill>
            <a:schemeClr val="bg2">
              <a:lumMod val="85000"/>
            </a:schemeClr>
          </a:solidFill>
        </p:spPr>
        <p:txBody>
          <a:bodyPr/>
          <a:lstStyle>
            <a:lvl1pPr marL="0" indent="0" algn="ctr">
              <a:buNone/>
              <a:defRPr baseline="0"/>
            </a:lvl1pPr>
          </a:lstStyle>
          <a:p>
            <a:r>
              <a:rPr lang="en-AU" dirty="0" smtClean="0"/>
              <a:t>Click picture icon in centre of screen</a:t>
            </a:r>
            <a:endParaRPr lang="en-AU" dirty="0"/>
          </a:p>
        </p:txBody>
      </p:sp>
    </p:spTree>
    <p:extLst>
      <p:ext uri="{BB962C8B-B14F-4D97-AF65-F5344CB8AC3E}">
        <p14:creationId xmlns:p14="http://schemas.microsoft.com/office/powerpoint/2010/main" val="35792462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a:off x="2253" y="793"/>
            <a:ext cx="12188159" cy="6859269"/>
          </a:xfrm>
          <a:prstGeom prst="rect">
            <a:avLst/>
          </a:prstGeom>
        </p:spPr>
      </p:pic>
      <p:sp>
        <p:nvSpPr>
          <p:cNvPr id="2" name="Title Placeholder 1"/>
          <p:cNvSpPr>
            <a:spLocks noGrp="1"/>
          </p:cNvSpPr>
          <p:nvPr>
            <p:ph type="title"/>
          </p:nvPr>
        </p:nvSpPr>
        <p:spPr>
          <a:xfrm>
            <a:off x="838622" y="333450"/>
            <a:ext cx="10048720" cy="1143265"/>
          </a:xfrm>
          <a:prstGeom prst="rect">
            <a:avLst/>
          </a:prstGeom>
        </p:spPr>
        <p:txBody>
          <a:bodyPr vert="horz" lIns="0" tIns="0" rIns="0" bIns="0" rtlCol="0" anchor="b" anchorCtr="0">
            <a:noAutofit/>
          </a:bodyPr>
          <a:lstStyle/>
          <a:p>
            <a:r>
              <a:rPr lang="en-US" noProof="0" smtClean="0"/>
              <a:t>Click to edit Master title style</a:t>
            </a:r>
            <a:endParaRPr lang="en-AU" noProof="0" dirty="0"/>
          </a:p>
        </p:txBody>
      </p:sp>
      <p:sp>
        <p:nvSpPr>
          <p:cNvPr id="3" name="Text Placeholder 2"/>
          <p:cNvSpPr>
            <a:spLocks noGrp="1"/>
          </p:cNvSpPr>
          <p:nvPr>
            <p:ph type="body" idx="1"/>
          </p:nvPr>
        </p:nvSpPr>
        <p:spPr>
          <a:xfrm>
            <a:off x="838622" y="1694577"/>
            <a:ext cx="10048720" cy="4527011"/>
          </a:xfrm>
          <a:prstGeom prst="rect">
            <a:avLst/>
          </a:prstGeom>
        </p:spPr>
        <p:txBody>
          <a:bodyPr vert="horz"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Date Placeholder 3"/>
          <p:cNvSpPr>
            <a:spLocks noGrp="1"/>
          </p:cNvSpPr>
          <p:nvPr>
            <p:ph type="dt" sz="half" idx="2"/>
          </p:nvPr>
        </p:nvSpPr>
        <p:spPr>
          <a:xfrm>
            <a:off x="9479582" y="6468918"/>
            <a:ext cx="1404270" cy="312332"/>
          </a:xfrm>
          <a:prstGeom prst="rect">
            <a:avLst/>
          </a:prstGeom>
        </p:spPr>
        <p:txBody>
          <a:bodyPr vert="horz" lIns="0" tIns="0" rIns="0" bIns="0" rtlCol="0" anchor="t" anchorCtr="0"/>
          <a:lstStyle>
            <a:lvl1pPr algn="r">
              <a:defRPr sz="800">
                <a:solidFill>
                  <a:schemeClr val="tx1"/>
                </a:solidFill>
              </a:defRPr>
            </a:lvl1pPr>
          </a:lstStyle>
          <a:p>
            <a:fld id="{094FD292-6CBB-42F0-8BF6-EA5D415F7BA5}" type="datetime1">
              <a:rPr lang="en-AU" smtClean="0"/>
              <a:pPr/>
              <a:t>4/03/2016</a:t>
            </a:fld>
            <a:endParaRPr lang="en-AU" dirty="0"/>
          </a:p>
        </p:txBody>
      </p:sp>
      <p:sp>
        <p:nvSpPr>
          <p:cNvPr id="5" name="Footer Placeholder 4"/>
          <p:cNvSpPr>
            <a:spLocks noGrp="1"/>
          </p:cNvSpPr>
          <p:nvPr>
            <p:ph type="ftr" sz="quarter" idx="3"/>
          </p:nvPr>
        </p:nvSpPr>
        <p:spPr>
          <a:xfrm>
            <a:off x="932606" y="6468918"/>
            <a:ext cx="8235693" cy="312332"/>
          </a:xfrm>
          <a:prstGeom prst="rect">
            <a:avLst/>
          </a:prstGeom>
        </p:spPr>
        <p:txBody>
          <a:bodyPr vert="horz" lIns="0" tIns="0" rIns="0" bIns="0" rtlCol="0" anchor="t" anchorCtr="0"/>
          <a:lstStyle>
            <a:lvl1pPr algn="l">
              <a:defRPr sz="800" spc="-30" baseline="0">
                <a:solidFill>
                  <a:schemeClr val="tx1"/>
                </a:solidFill>
              </a:defRPr>
            </a:lvl1pPr>
          </a:lstStyle>
          <a:p>
            <a:r>
              <a:rPr lang="en-AU" dirty="0" smtClean="0"/>
              <a:t>/ Copyright ©2014 by Readify Limited</a:t>
            </a:r>
            <a:endParaRPr lang="en-AU" dirty="0"/>
          </a:p>
        </p:txBody>
      </p:sp>
      <p:sp>
        <p:nvSpPr>
          <p:cNvPr id="6" name="Slide Number Placeholder 5"/>
          <p:cNvSpPr>
            <a:spLocks noGrp="1"/>
          </p:cNvSpPr>
          <p:nvPr>
            <p:ph type="sldNum" sz="quarter" idx="4"/>
          </p:nvPr>
        </p:nvSpPr>
        <p:spPr>
          <a:xfrm>
            <a:off x="793496" y="6468918"/>
            <a:ext cx="216024" cy="312332"/>
          </a:xfrm>
          <a:prstGeom prst="rect">
            <a:avLst/>
          </a:prstGeom>
        </p:spPr>
        <p:txBody>
          <a:bodyPr vert="horz" lIns="0" tIns="0" rIns="0" bIns="0" rtlCol="0" anchor="t" anchorCtr="0"/>
          <a:lstStyle>
            <a:lvl1pPr algn="l">
              <a:defRPr sz="800" spc="-30" baseline="0">
                <a:solidFill>
                  <a:schemeClr val="tx1"/>
                </a:solidFill>
              </a:defRPr>
            </a:lvl1pPr>
          </a:lstStyle>
          <a:p>
            <a:fld id="{1DEBBDC7-4A1B-43E6-8DA6-58148E08E8A6}" type="slidenum">
              <a:rPr lang="en-AU" smtClean="0"/>
              <a:pPr/>
              <a:t>‹#›</a:t>
            </a:fld>
            <a:endParaRPr lang="en-AU" dirty="0"/>
          </a:p>
        </p:txBody>
      </p:sp>
      <p:sp>
        <p:nvSpPr>
          <p:cNvPr id="9" name="Slide Number Placeholder 5"/>
          <p:cNvSpPr txBox="1">
            <a:spLocks/>
          </p:cNvSpPr>
          <p:nvPr userDrawn="1"/>
        </p:nvSpPr>
        <p:spPr>
          <a:xfrm>
            <a:off x="550590" y="6468918"/>
            <a:ext cx="277090" cy="312332"/>
          </a:xfrm>
          <a:prstGeom prst="rect">
            <a:avLst/>
          </a:prstGeom>
        </p:spPr>
        <p:txBody>
          <a:bodyPr vert="horz" lIns="0" tIns="0" rIns="0" bIns="0" rtlCol="0" anchor="t" anchorCtr="0"/>
          <a:lstStyle>
            <a:defPPr>
              <a:defRPr lang="en-US"/>
            </a:defPPr>
            <a:lvl1pPr marL="0" algn="l" defTabSz="1088502" rtl="0" eaLnBrk="1" latinLnBrk="0" hangingPunct="1">
              <a:defRPr sz="9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a:lstStyle>
          <a:p>
            <a:r>
              <a:rPr lang="en-AU" sz="800" spc="-30" baseline="0" dirty="0" smtClean="0"/>
              <a:t>Page</a:t>
            </a:r>
            <a:endParaRPr lang="en-AU" sz="800" spc="-30" baseline="0" dirty="0"/>
          </a:p>
        </p:txBody>
      </p:sp>
    </p:spTree>
    <p:extLst>
      <p:ext uri="{BB962C8B-B14F-4D97-AF65-F5344CB8AC3E}">
        <p14:creationId xmlns:p14="http://schemas.microsoft.com/office/powerpoint/2010/main" val="2985497685"/>
      </p:ext>
    </p:extLst>
  </p:cSld>
  <p:clrMap bg1="lt1" tx1="dk1" bg2="lt2" tx2="dk2" accent1="accent1" accent2="accent2" accent3="accent3" accent4="accent4" accent5="accent5" accent6="accent6" hlink="hlink" folHlink="folHlink"/>
  <p:sldLayoutIdLst>
    <p:sldLayoutId id="2147483656" r:id="rId1"/>
    <p:sldLayoutId id="2147483658" r:id="rId2"/>
    <p:sldLayoutId id="2147483657" r:id="rId3"/>
    <p:sldLayoutId id="2147483659" r:id="rId4"/>
    <p:sldLayoutId id="2147483660" r:id="rId5"/>
    <p:sldLayoutId id="2147483649" r:id="rId6"/>
    <p:sldLayoutId id="2147483650" r:id="rId7"/>
    <p:sldLayoutId id="2147483683" r:id="rId8"/>
    <p:sldLayoutId id="2147483678" r:id="rId9"/>
    <p:sldLayoutId id="2147483679" r:id="rId10"/>
    <p:sldLayoutId id="2147483698" r:id="rId11"/>
    <p:sldLayoutId id="2147483699" r:id="rId12"/>
    <p:sldLayoutId id="2147483680" r:id="rId13"/>
    <p:sldLayoutId id="2147483681" r:id="rId14"/>
    <p:sldLayoutId id="2147483654" r:id="rId15"/>
    <p:sldLayoutId id="2147483684" r:id="rId16"/>
    <p:sldLayoutId id="2147483685" r:id="rId17"/>
    <p:sldLayoutId id="2147483693" r:id="rId18"/>
    <p:sldLayoutId id="2147483695" r:id="rId19"/>
    <p:sldLayoutId id="2147483692" r:id="rId20"/>
    <p:sldLayoutId id="2147483696" r:id="rId21"/>
    <p:sldLayoutId id="2147483694" r:id="rId22"/>
    <p:sldLayoutId id="2147483661" r:id="rId23"/>
    <p:sldLayoutId id="2147483663" r:id="rId24"/>
    <p:sldLayoutId id="2147483662" r:id="rId25"/>
    <p:sldLayoutId id="2147483664" r:id="rId26"/>
    <p:sldLayoutId id="2147483665" r:id="rId27"/>
    <p:sldLayoutId id="2147483651" r:id="rId28"/>
    <p:sldLayoutId id="2147483667" r:id="rId29"/>
    <p:sldLayoutId id="2147483669" r:id="rId30"/>
    <p:sldLayoutId id="2147483668" r:id="rId31"/>
    <p:sldLayoutId id="2147483670" r:id="rId32"/>
    <p:sldLayoutId id="2147483671" r:id="rId33"/>
    <p:sldLayoutId id="2147483666" r:id="rId34"/>
    <p:sldLayoutId id="2147483673" r:id="rId35"/>
    <p:sldLayoutId id="2147483675" r:id="rId36"/>
    <p:sldLayoutId id="2147483674" r:id="rId37"/>
    <p:sldLayoutId id="2147483676" r:id="rId38"/>
    <p:sldLayoutId id="2147483677" r:id="rId39"/>
    <p:sldLayoutId id="2147483672" r:id="rId40"/>
    <p:sldLayoutId id="2147483687" r:id="rId41"/>
    <p:sldLayoutId id="2147483689" r:id="rId42"/>
    <p:sldLayoutId id="2147483688" r:id="rId43"/>
    <p:sldLayoutId id="2147483690" r:id="rId44"/>
    <p:sldLayoutId id="2147483691" r:id="rId45"/>
    <p:sldLayoutId id="2147483686" r:id="rId46"/>
  </p:sldLayoutIdLst>
  <p:hf hdr="0" dt="0"/>
  <p:txStyles>
    <p:title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p:titleStyle>
    <p:body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5.jpe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Drive Value; Minimise Risks</a:t>
            </a:r>
            <a:br>
              <a:rPr lang="en-AU" dirty="0"/>
            </a:br>
            <a:endParaRPr lang="en-AU" dirty="0"/>
          </a:p>
        </p:txBody>
      </p:sp>
      <p:sp>
        <p:nvSpPr>
          <p:cNvPr id="3" name="Subtitle 2"/>
          <p:cNvSpPr>
            <a:spLocks noGrp="1"/>
          </p:cNvSpPr>
          <p:nvPr>
            <p:ph type="subTitle" idx="1"/>
          </p:nvPr>
        </p:nvSpPr>
        <p:spPr>
          <a:xfrm>
            <a:off x="838801" y="5258594"/>
            <a:ext cx="7056606" cy="1008112"/>
          </a:xfrm>
        </p:spPr>
        <p:txBody>
          <a:bodyPr/>
          <a:lstStyle/>
          <a:p>
            <a:r>
              <a:rPr lang="en-US" sz="2400" dirty="0" smtClean="0"/>
              <a:t>Rob Moore</a:t>
            </a:r>
          </a:p>
          <a:p>
            <a:r>
              <a:rPr lang="en-US" sz="2400" dirty="0" smtClean="0"/>
              <a:t>Principal Consultant</a:t>
            </a:r>
          </a:p>
          <a:p>
            <a:r>
              <a:rPr lang="en-US" sz="2400" dirty="0" smtClean="0"/>
              <a:t>rob.moore@readify.net</a:t>
            </a:r>
            <a:endParaRPr lang="en-AU" sz="2400" dirty="0"/>
          </a:p>
        </p:txBody>
      </p:sp>
    </p:spTree>
    <p:extLst>
      <p:ext uri="{BB962C8B-B14F-4D97-AF65-F5344CB8AC3E}">
        <p14:creationId xmlns:p14="http://schemas.microsoft.com/office/powerpoint/2010/main" val="3965103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408" r="5408"/>
          <a:stretch>
            <a:fillRect/>
          </a:stretch>
        </p:blipFill>
        <p:spPr/>
      </p:pic>
    </p:spTree>
    <p:extLst>
      <p:ext uri="{BB962C8B-B14F-4D97-AF65-F5344CB8AC3E}">
        <p14:creationId xmlns:p14="http://schemas.microsoft.com/office/powerpoint/2010/main" val="4026303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193" y="-153953"/>
            <a:ext cx="10795256" cy="7086033"/>
          </a:xfrm>
          <a:prstGeom prst="rect">
            <a:avLst/>
          </a:prstGeom>
        </p:spPr>
      </p:pic>
      <p:sp>
        <p:nvSpPr>
          <p:cNvPr id="5" name="TextBox 4"/>
          <p:cNvSpPr txBox="1"/>
          <p:nvPr/>
        </p:nvSpPr>
        <p:spPr>
          <a:xfrm>
            <a:off x="106193" y="6489064"/>
            <a:ext cx="3142183" cy="415444"/>
          </a:xfrm>
          <a:prstGeom prst="rect">
            <a:avLst/>
          </a:prstGeom>
          <a:noFill/>
        </p:spPr>
        <p:txBody>
          <a:bodyPr wrap="none" rtlCol="0">
            <a:spAutoFit/>
          </a:bodyPr>
          <a:lstStyle/>
          <a:p>
            <a:r>
              <a:rPr lang="en-AU" dirty="0"/>
              <a:t>www.impactmapping.org</a:t>
            </a: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3406" y="794"/>
            <a:ext cx="4303859" cy="1339768"/>
          </a:xfrm>
          <a:prstGeom prst="rect">
            <a:avLst/>
          </a:prstGeom>
        </p:spPr>
      </p:pic>
      <p:grpSp>
        <p:nvGrpSpPr>
          <p:cNvPr id="7" name="Group 6"/>
          <p:cNvGrpSpPr/>
          <p:nvPr/>
        </p:nvGrpSpPr>
        <p:grpSpPr>
          <a:xfrm>
            <a:off x="0" y="1241"/>
            <a:ext cx="12190413" cy="6857107"/>
            <a:chOff x="1" y="0"/>
            <a:chExt cx="12192000" cy="6858000"/>
          </a:xfrm>
        </p:grpSpPr>
        <p:sp>
          <p:nvSpPr>
            <p:cNvPr id="4" name="Rectangle 3"/>
            <p:cNvSpPr/>
            <p:nvPr/>
          </p:nvSpPr>
          <p:spPr>
            <a:xfrm>
              <a:off x="1" y="0"/>
              <a:ext cx="12192000" cy="685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ounded Rectangular Callout 2"/>
            <p:cNvSpPr/>
            <p:nvPr/>
          </p:nvSpPr>
          <p:spPr>
            <a:xfrm>
              <a:off x="1188719" y="448988"/>
              <a:ext cx="10358715" cy="5534711"/>
            </a:xfrm>
            <a:prstGeom prst="wedgeRoundRectCallout">
              <a:avLst>
                <a:gd name="adj1" fmla="val -43294"/>
                <a:gd name="adj2" fmla="val 64336"/>
                <a:gd name="adj3" fmla="val 16667"/>
              </a:avLst>
            </a:prstGeom>
            <a:solidFill>
              <a:srgbClr val="0093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400" b="1" dirty="0">
                  <a:latin typeface="Century" panose="02040604050505020304" pitchFamily="18" charset="0"/>
                </a:rPr>
                <a:t>“It might sound like common sense to know this upfront, but from my experience </a:t>
              </a:r>
              <a:r>
                <a:rPr lang="en-AU" sz="4400" b="1" u="sng" dirty="0">
                  <a:latin typeface="Century" panose="02040604050505020304" pitchFamily="18" charset="0"/>
                </a:rPr>
                <a:t>very few people</a:t>
              </a:r>
              <a:r>
                <a:rPr lang="en-AU" sz="4400" b="1" dirty="0">
                  <a:latin typeface="Century" panose="02040604050505020304" pitchFamily="18" charset="0"/>
                </a:rPr>
                <a:t> working on  delivery know the actual</a:t>
              </a:r>
              <a:r>
                <a:rPr lang="en-AU" sz="4400" b="1" u="sng" dirty="0">
                  <a:latin typeface="Century" panose="02040604050505020304" pitchFamily="18" charset="0"/>
                </a:rPr>
                <a:t> expected business objectives</a:t>
              </a:r>
              <a:r>
                <a:rPr lang="en-AU" sz="4400" b="1" dirty="0">
                  <a:latin typeface="Century" panose="02040604050505020304" pitchFamily="18" charset="0"/>
                </a:rPr>
                <a:t>”</a:t>
              </a:r>
            </a:p>
            <a:p>
              <a:pPr algn="r"/>
              <a:r>
                <a:rPr lang="en-AU" sz="2800" b="1" dirty="0" err="1" smtClean="0">
                  <a:latin typeface="Century" panose="02040604050505020304" pitchFamily="18" charset="0"/>
                </a:rPr>
                <a:t>Gojko</a:t>
              </a:r>
              <a:r>
                <a:rPr lang="en-AU" sz="2800" b="1" dirty="0" smtClean="0">
                  <a:latin typeface="Century" panose="02040604050505020304" pitchFamily="18" charset="0"/>
                </a:rPr>
                <a:t> </a:t>
              </a:r>
              <a:r>
                <a:rPr lang="en-AU" sz="2800" b="1" dirty="0">
                  <a:latin typeface="Century" panose="02040604050505020304" pitchFamily="18" charset="0"/>
                </a:rPr>
                <a:t>Adzic</a:t>
              </a:r>
            </a:p>
            <a:p>
              <a:pPr algn="r"/>
              <a:endParaRPr lang="en-AU" sz="2800" b="1" dirty="0"/>
            </a:p>
          </p:txBody>
        </p:sp>
      </p:grpSp>
    </p:spTree>
    <p:extLst>
      <p:ext uri="{BB962C8B-B14F-4D97-AF65-F5344CB8AC3E}">
        <p14:creationId xmlns:p14="http://schemas.microsoft.com/office/powerpoint/2010/main" val="429294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smtClean="0"/>
              <a:t>/ Copyright ©2015 by Readify Limited</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12</a:t>
            </a:fld>
            <a:endParaRPr lang="en-AU" dirty="0"/>
          </a:p>
        </p:txBody>
      </p:sp>
      <p:sp>
        <p:nvSpPr>
          <p:cNvPr id="6" name="Circular Arrow 5"/>
          <p:cNvSpPr/>
          <p:nvPr/>
        </p:nvSpPr>
        <p:spPr>
          <a:xfrm>
            <a:off x="3754026" y="732018"/>
            <a:ext cx="2376264" cy="2655824"/>
          </a:xfrm>
          <a:prstGeom prst="circularArrow">
            <a:avLst>
              <a:gd name="adj1" fmla="val 12500"/>
              <a:gd name="adj2" fmla="val 1142319"/>
              <a:gd name="adj3" fmla="val 20457681"/>
              <a:gd name="adj4" fmla="val 15879496"/>
              <a:gd name="adj5" fmla="val 1499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 name="Circular Arrow 6"/>
          <p:cNvSpPr/>
          <p:nvPr/>
        </p:nvSpPr>
        <p:spPr>
          <a:xfrm>
            <a:off x="6766942" y="2450370"/>
            <a:ext cx="2376264" cy="2655824"/>
          </a:xfrm>
          <a:prstGeom prst="circularArrow">
            <a:avLst>
              <a:gd name="adj1" fmla="val 12500"/>
              <a:gd name="adj2" fmla="val 1142319"/>
              <a:gd name="adj3" fmla="val 20457681"/>
              <a:gd name="adj4" fmla="val 15879496"/>
              <a:gd name="adj5" fmla="val 1499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TextBox 8"/>
          <p:cNvSpPr txBox="1"/>
          <p:nvPr/>
        </p:nvSpPr>
        <p:spPr>
          <a:xfrm>
            <a:off x="2621735" y="2238415"/>
            <a:ext cx="4948715" cy="1631216"/>
          </a:xfrm>
          <a:prstGeom prst="rect">
            <a:avLst/>
          </a:prstGeom>
          <a:solidFill>
            <a:schemeClr val="bg1">
              <a:lumMod val="95000"/>
            </a:schemeClr>
          </a:solidFill>
          <a:ln w="25400">
            <a:solidFill>
              <a:schemeClr val="bg1"/>
            </a:solidFill>
          </a:ln>
        </p:spPr>
        <p:txBody>
          <a:bodyPr wrap="square" rtlCol="0">
            <a:spAutoFit/>
          </a:bodyPr>
          <a:lstStyle/>
          <a:p>
            <a:pPr algn="r"/>
            <a:r>
              <a:rPr lang="en-AU" sz="2400" b="1" i="1" dirty="0" smtClean="0">
                <a:solidFill>
                  <a:schemeClr val="tx1">
                    <a:lumMod val="50000"/>
                    <a:lumOff val="50000"/>
                  </a:schemeClr>
                </a:solidFill>
              </a:rPr>
              <a:t>BUSINESS</a:t>
            </a:r>
          </a:p>
          <a:p>
            <a:pPr algn="r"/>
            <a:r>
              <a:rPr lang="en-AU" sz="2400" dirty="0">
                <a:solidFill>
                  <a:schemeClr val="tx1">
                    <a:lumMod val="50000"/>
                    <a:lumOff val="50000"/>
                  </a:schemeClr>
                </a:solidFill>
              </a:rPr>
              <a:t>A/B Testing</a:t>
            </a:r>
          </a:p>
          <a:p>
            <a:pPr algn="r"/>
            <a:r>
              <a:rPr lang="en-AU" sz="2400" dirty="0" smtClean="0">
                <a:solidFill>
                  <a:schemeClr val="tx1">
                    <a:lumMod val="50000"/>
                    <a:lumOff val="50000"/>
                  </a:schemeClr>
                </a:solidFill>
              </a:rPr>
              <a:t>Continuous Delivery</a:t>
            </a:r>
          </a:p>
          <a:p>
            <a:pPr algn="r"/>
            <a:r>
              <a:rPr lang="en-AU" sz="2800" b="1" dirty="0" smtClean="0">
                <a:solidFill>
                  <a:schemeClr val="tx1">
                    <a:lumMod val="50000"/>
                    <a:lumOff val="50000"/>
                  </a:schemeClr>
                </a:solidFill>
              </a:rPr>
              <a:t>Usage Analytics</a:t>
            </a:r>
            <a:endParaRPr lang="en-AU" sz="2800" b="1" dirty="0">
              <a:solidFill>
                <a:schemeClr val="tx1">
                  <a:lumMod val="50000"/>
                  <a:lumOff val="50000"/>
                </a:schemeClr>
              </a:solidFill>
            </a:endParaRPr>
          </a:p>
        </p:txBody>
      </p:sp>
      <p:sp>
        <p:nvSpPr>
          <p:cNvPr id="10" name="TextBox 9"/>
          <p:cNvSpPr txBox="1"/>
          <p:nvPr/>
        </p:nvSpPr>
        <p:spPr>
          <a:xfrm>
            <a:off x="4978162" y="4011209"/>
            <a:ext cx="6696744" cy="2000548"/>
          </a:xfrm>
          <a:prstGeom prst="rect">
            <a:avLst/>
          </a:prstGeom>
          <a:solidFill>
            <a:schemeClr val="bg1">
              <a:lumMod val="95000"/>
            </a:schemeClr>
          </a:solidFill>
          <a:ln w="25400">
            <a:solidFill>
              <a:schemeClr val="bg1"/>
            </a:solidFill>
          </a:ln>
        </p:spPr>
        <p:txBody>
          <a:bodyPr wrap="square" rtlCol="0">
            <a:spAutoFit/>
          </a:bodyPr>
          <a:lstStyle/>
          <a:p>
            <a:pPr algn="r"/>
            <a:r>
              <a:rPr lang="en-AU" sz="2800" b="1" i="1" dirty="0" smtClean="0">
                <a:solidFill>
                  <a:schemeClr val="tx1">
                    <a:lumMod val="50000"/>
                    <a:lumOff val="50000"/>
                  </a:schemeClr>
                </a:solidFill>
              </a:rPr>
              <a:t>STRATEGIC</a:t>
            </a:r>
            <a:endParaRPr lang="en-AU" sz="2800" dirty="0" smtClean="0">
              <a:solidFill>
                <a:schemeClr val="tx1">
                  <a:lumMod val="50000"/>
                  <a:lumOff val="50000"/>
                </a:schemeClr>
              </a:solidFill>
            </a:endParaRPr>
          </a:p>
          <a:p>
            <a:pPr algn="r"/>
            <a:r>
              <a:rPr lang="en-AU" sz="2800" dirty="0" smtClean="0">
                <a:solidFill>
                  <a:schemeClr val="tx1">
                    <a:lumMod val="50000"/>
                    <a:lumOff val="50000"/>
                  </a:schemeClr>
                </a:solidFill>
              </a:rPr>
              <a:t>?</a:t>
            </a:r>
          </a:p>
          <a:p>
            <a:pPr algn="r"/>
            <a:r>
              <a:rPr lang="en-AU" sz="2800" dirty="0" smtClean="0">
                <a:solidFill>
                  <a:schemeClr val="tx1">
                    <a:lumMod val="50000"/>
                    <a:lumOff val="50000"/>
                  </a:schemeClr>
                </a:solidFill>
              </a:rPr>
              <a:t>?</a:t>
            </a:r>
          </a:p>
          <a:p>
            <a:pPr algn="r"/>
            <a:r>
              <a:rPr lang="en-AU" sz="4000" b="1" dirty="0" smtClean="0">
                <a:solidFill>
                  <a:schemeClr val="tx1">
                    <a:lumMod val="50000"/>
                    <a:lumOff val="50000"/>
                  </a:schemeClr>
                </a:solidFill>
              </a:rPr>
              <a:t>Org Goals!</a:t>
            </a:r>
            <a:endParaRPr lang="en-AU" sz="4000" b="1" dirty="0">
              <a:solidFill>
                <a:schemeClr val="tx1">
                  <a:lumMod val="50000"/>
                  <a:lumOff val="50000"/>
                </a:schemeClr>
              </a:solidFill>
            </a:endParaRPr>
          </a:p>
        </p:txBody>
      </p:sp>
      <p:pic>
        <p:nvPicPr>
          <p:cNvPr id="12" name="Picture 11"/>
          <p:cNvPicPr>
            <a:picLocks noChangeAspect="1"/>
          </p:cNvPicPr>
          <p:nvPr/>
        </p:nvPicPr>
        <p:blipFill>
          <a:blip r:embed="rId3"/>
          <a:stretch>
            <a:fillRect/>
          </a:stretch>
        </p:blipFill>
        <p:spPr>
          <a:xfrm>
            <a:off x="2787853" y="2387848"/>
            <a:ext cx="1361359" cy="1339664"/>
          </a:xfrm>
          <a:prstGeom prst="rect">
            <a:avLst/>
          </a:prstGeom>
        </p:spPr>
      </p:pic>
      <p:pic>
        <p:nvPicPr>
          <p:cNvPr id="13" name="Picture 12"/>
          <p:cNvPicPr>
            <a:picLocks noChangeAspect="1"/>
          </p:cNvPicPr>
          <p:nvPr/>
        </p:nvPicPr>
        <p:blipFill>
          <a:blip r:embed="rId3"/>
          <a:stretch>
            <a:fillRect/>
          </a:stretch>
        </p:blipFill>
        <p:spPr>
          <a:xfrm>
            <a:off x="5173458" y="4232675"/>
            <a:ext cx="1620631" cy="1594805"/>
          </a:xfrm>
          <a:prstGeom prst="rect">
            <a:avLst/>
          </a:prstGeom>
        </p:spPr>
      </p:pic>
      <p:sp>
        <p:nvSpPr>
          <p:cNvPr id="14" name="TextBox 13"/>
          <p:cNvSpPr txBox="1"/>
          <p:nvPr/>
        </p:nvSpPr>
        <p:spPr>
          <a:xfrm>
            <a:off x="224124" y="732018"/>
            <a:ext cx="4194679" cy="1292662"/>
          </a:xfrm>
          <a:prstGeom prst="rect">
            <a:avLst/>
          </a:prstGeom>
          <a:solidFill>
            <a:schemeClr val="bg1">
              <a:lumMod val="95000"/>
            </a:schemeClr>
          </a:solidFill>
          <a:ln w="25400">
            <a:solidFill>
              <a:schemeClr val="bg1"/>
            </a:solidFill>
          </a:ln>
        </p:spPr>
        <p:txBody>
          <a:bodyPr wrap="square" rtlCol="0">
            <a:spAutoFit/>
          </a:bodyPr>
          <a:lstStyle/>
          <a:p>
            <a:pPr algn="r"/>
            <a:r>
              <a:rPr lang="en-AU" sz="1800" b="1" i="1" dirty="0" smtClean="0">
                <a:solidFill>
                  <a:schemeClr val="tx1">
                    <a:lumMod val="50000"/>
                    <a:lumOff val="50000"/>
                  </a:schemeClr>
                </a:solidFill>
              </a:rPr>
              <a:t>TECHNICAL</a:t>
            </a:r>
          </a:p>
          <a:p>
            <a:pPr algn="r"/>
            <a:r>
              <a:rPr lang="en-US" sz="1800" dirty="0" smtClean="0">
                <a:solidFill>
                  <a:schemeClr val="tx1">
                    <a:lumMod val="50000"/>
                    <a:lumOff val="50000"/>
                  </a:schemeClr>
                </a:solidFill>
              </a:rPr>
              <a:t>Test Automation</a:t>
            </a:r>
            <a:endParaRPr lang="en-AU" sz="1800" dirty="0" smtClean="0">
              <a:solidFill>
                <a:schemeClr val="tx1">
                  <a:lumMod val="50000"/>
                  <a:lumOff val="50000"/>
                </a:schemeClr>
              </a:solidFill>
            </a:endParaRPr>
          </a:p>
          <a:p>
            <a:pPr algn="r"/>
            <a:r>
              <a:rPr lang="en-AU" sz="1800" dirty="0" smtClean="0">
                <a:solidFill>
                  <a:schemeClr val="tx1">
                    <a:lumMod val="50000"/>
                    <a:lumOff val="50000"/>
                  </a:schemeClr>
                </a:solidFill>
              </a:rPr>
              <a:t>Continuous Integration</a:t>
            </a:r>
          </a:p>
          <a:p>
            <a:pPr algn="r"/>
            <a:r>
              <a:rPr lang="en-AU" sz="2400" b="1" dirty="0" smtClean="0">
                <a:solidFill>
                  <a:schemeClr val="tx1">
                    <a:lumMod val="50000"/>
                    <a:lumOff val="50000"/>
                  </a:schemeClr>
                </a:solidFill>
              </a:rPr>
              <a:t>Technical Metrics</a:t>
            </a:r>
            <a:endParaRPr lang="en-AU" sz="2400" b="1" dirty="0">
              <a:solidFill>
                <a:schemeClr val="tx1">
                  <a:lumMod val="50000"/>
                  <a:lumOff val="50000"/>
                </a:schemeClr>
              </a:solidFill>
            </a:endParaRPr>
          </a:p>
        </p:txBody>
      </p:sp>
      <p:pic>
        <p:nvPicPr>
          <p:cNvPr id="15" name="Picture 14"/>
          <p:cNvPicPr>
            <a:picLocks noChangeAspect="1"/>
          </p:cNvPicPr>
          <p:nvPr/>
        </p:nvPicPr>
        <p:blipFill>
          <a:blip r:embed="rId3"/>
          <a:stretch>
            <a:fillRect/>
          </a:stretch>
        </p:blipFill>
        <p:spPr>
          <a:xfrm>
            <a:off x="383458" y="832742"/>
            <a:ext cx="1139748" cy="1121585"/>
          </a:xfrm>
          <a:prstGeom prst="rect">
            <a:avLst/>
          </a:prstGeom>
        </p:spPr>
      </p:pic>
    </p:spTree>
    <p:extLst>
      <p:ext uri="{BB962C8B-B14F-4D97-AF65-F5344CB8AC3E}">
        <p14:creationId xmlns:p14="http://schemas.microsoft.com/office/powerpoint/2010/main" val="8566740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04006" y="312584"/>
            <a:ext cx="6696744" cy="2000548"/>
            <a:chOff x="4978162" y="4011209"/>
            <a:chExt cx="6696744" cy="2000548"/>
          </a:xfrm>
        </p:grpSpPr>
        <p:sp>
          <p:nvSpPr>
            <p:cNvPr id="10" name="TextBox 9"/>
            <p:cNvSpPr txBox="1"/>
            <p:nvPr/>
          </p:nvSpPr>
          <p:spPr>
            <a:xfrm>
              <a:off x="4978162" y="4011209"/>
              <a:ext cx="6696744" cy="2000548"/>
            </a:xfrm>
            <a:prstGeom prst="rect">
              <a:avLst/>
            </a:prstGeom>
            <a:solidFill>
              <a:schemeClr val="bg1">
                <a:lumMod val="95000"/>
              </a:schemeClr>
            </a:solidFill>
            <a:ln w="25400">
              <a:solidFill>
                <a:schemeClr val="bg1"/>
              </a:solidFill>
            </a:ln>
          </p:spPr>
          <p:txBody>
            <a:bodyPr wrap="square" rtlCol="0">
              <a:spAutoFit/>
            </a:bodyPr>
            <a:lstStyle/>
            <a:p>
              <a:pPr algn="r"/>
              <a:r>
                <a:rPr lang="en-AU" sz="2800" b="1" i="1" dirty="0" smtClean="0">
                  <a:solidFill>
                    <a:schemeClr val="tx1">
                      <a:lumMod val="50000"/>
                      <a:lumOff val="50000"/>
                    </a:schemeClr>
                  </a:solidFill>
                </a:rPr>
                <a:t>STRATEGIC</a:t>
              </a:r>
              <a:endParaRPr lang="en-AU" sz="2800" dirty="0" smtClean="0">
                <a:solidFill>
                  <a:schemeClr val="tx1">
                    <a:lumMod val="50000"/>
                    <a:lumOff val="50000"/>
                  </a:schemeClr>
                </a:solidFill>
              </a:endParaRPr>
            </a:p>
            <a:p>
              <a:pPr algn="r"/>
              <a:r>
                <a:rPr lang="en-AU" sz="2800" dirty="0" smtClean="0">
                  <a:solidFill>
                    <a:schemeClr val="tx1">
                      <a:lumMod val="50000"/>
                      <a:lumOff val="50000"/>
                    </a:schemeClr>
                  </a:solidFill>
                </a:rPr>
                <a:t>?</a:t>
              </a:r>
            </a:p>
            <a:p>
              <a:pPr algn="r"/>
              <a:r>
                <a:rPr lang="en-AU" sz="2800" dirty="0" smtClean="0">
                  <a:solidFill>
                    <a:schemeClr val="tx1">
                      <a:lumMod val="50000"/>
                      <a:lumOff val="50000"/>
                    </a:schemeClr>
                  </a:solidFill>
                </a:rPr>
                <a:t>?</a:t>
              </a:r>
            </a:p>
            <a:p>
              <a:pPr algn="r"/>
              <a:r>
                <a:rPr lang="en-AU" sz="4000" b="1" dirty="0">
                  <a:solidFill>
                    <a:schemeClr val="tx1">
                      <a:lumMod val="50000"/>
                      <a:lumOff val="50000"/>
                    </a:schemeClr>
                  </a:solidFill>
                </a:rPr>
                <a:t>Org Goals!</a:t>
              </a:r>
            </a:p>
          </p:txBody>
        </p:sp>
        <p:pic>
          <p:nvPicPr>
            <p:cNvPr id="13" name="Picture 12"/>
            <p:cNvPicPr>
              <a:picLocks noChangeAspect="1"/>
            </p:cNvPicPr>
            <p:nvPr/>
          </p:nvPicPr>
          <p:blipFill>
            <a:blip r:embed="rId3"/>
            <a:stretch>
              <a:fillRect/>
            </a:stretch>
          </p:blipFill>
          <p:spPr>
            <a:xfrm>
              <a:off x="5173458" y="4232675"/>
              <a:ext cx="1620631" cy="1594805"/>
            </a:xfrm>
            <a:prstGeom prst="rect">
              <a:avLst/>
            </a:prstGeom>
          </p:spPr>
        </p:pic>
      </p:grpSp>
      <p:sp>
        <p:nvSpPr>
          <p:cNvPr id="2" name="Footer Placeholder 1"/>
          <p:cNvSpPr>
            <a:spLocks noGrp="1"/>
          </p:cNvSpPr>
          <p:nvPr>
            <p:ph type="ftr" sz="quarter" idx="11"/>
          </p:nvPr>
        </p:nvSpPr>
        <p:spPr/>
        <p:txBody>
          <a:bodyPr/>
          <a:lstStyle/>
          <a:p>
            <a:r>
              <a:rPr lang="en-AU" smtClean="0"/>
              <a:t>/ Copyright ©2015 by Readify Limited</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13</a:t>
            </a:fld>
            <a:endParaRPr lang="en-AU" dirty="0"/>
          </a:p>
        </p:txBody>
      </p:sp>
      <p:sp>
        <p:nvSpPr>
          <p:cNvPr id="6" name="Circular Arrow 5"/>
          <p:cNvSpPr/>
          <p:nvPr/>
        </p:nvSpPr>
        <p:spPr>
          <a:xfrm rot="21253146">
            <a:off x="8432717" y="3263225"/>
            <a:ext cx="2376264" cy="2655824"/>
          </a:xfrm>
          <a:prstGeom prst="circularArrow">
            <a:avLst>
              <a:gd name="adj1" fmla="val 12500"/>
              <a:gd name="adj2" fmla="val 1142319"/>
              <a:gd name="adj3" fmla="val 20457681"/>
              <a:gd name="adj4" fmla="val 15879496"/>
              <a:gd name="adj5" fmla="val 149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nvGrpSpPr>
          <p:cNvPr id="17" name="Group 16"/>
          <p:cNvGrpSpPr/>
          <p:nvPr/>
        </p:nvGrpSpPr>
        <p:grpSpPr>
          <a:xfrm>
            <a:off x="7725048" y="4779696"/>
            <a:ext cx="4194679" cy="1292662"/>
            <a:chOff x="224124" y="732018"/>
            <a:chExt cx="4194679" cy="1292662"/>
          </a:xfrm>
        </p:grpSpPr>
        <p:sp>
          <p:nvSpPr>
            <p:cNvPr id="8" name="TextBox 7"/>
            <p:cNvSpPr txBox="1"/>
            <p:nvPr/>
          </p:nvSpPr>
          <p:spPr>
            <a:xfrm>
              <a:off x="224124" y="732018"/>
              <a:ext cx="4194679" cy="1292662"/>
            </a:xfrm>
            <a:prstGeom prst="rect">
              <a:avLst/>
            </a:prstGeom>
            <a:solidFill>
              <a:schemeClr val="bg1">
                <a:lumMod val="95000"/>
              </a:schemeClr>
            </a:solidFill>
            <a:ln w="25400">
              <a:solidFill>
                <a:schemeClr val="bg1"/>
              </a:solidFill>
            </a:ln>
          </p:spPr>
          <p:txBody>
            <a:bodyPr wrap="square" rtlCol="0">
              <a:spAutoFit/>
            </a:bodyPr>
            <a:lstStyle/>
            <a:p>
              <a:pPr algn="r"/>
              <a:r>
                <a:rPr lang="en-AU" sz="1800" b="1" i="1" dirty="0" smtClean="0">
                  <a:solidFill>
                    <a:schemeClr val="tx1">
                      <a:lumMod val="50000"/>
                      <a:lumOff val="50000"/>
                    </a:schemeClr>
                  </a:solidFill>
                </a:rPr>
                <a:t>TECHNICAL</a:t>
              </a:r>
            </a:p>
            <a:p>
              <a:pPr algn="r"/>
              <a:r>
                <a:rPr lang="en-US" sz="1800" dirty="0">
                  <a:solidFill>
                    <a:schemeClr val="tx1">
                      <a:lumMod val="50000"/>
                      <a:lumOff val="50000"/>
                    </a:schemeClr>
                  </a:solidFill>
                </a:rPr>
                <a:t>Test </a:t>
              </a:r>
              <a:r>
                <a:rPr lang="en-US" sz="1800" dirty="0" smtClean="0">
                  <a:solidFill>
                    <a:schemeClr val="tx1">
                      <a:lumMod val="50000"/>
                      <a:lumOff val="50000"/>
                    </a:schemeClr>
                  </a:solidFill>
                </a:rPr>
                <a:t>Automation</a:t>
              </a:r>
              <a:endParaRPr lang="en-AU" sz="1800" dirty="0" smtClean="0">
                <a:solidFill>
                  <a:schemeClr val="tx1">
                    <a:lumMod val="50000"/>
                    <a:lumOff val="50000"/>
                  </a:schemeClr>
                </a:solidFill>
              </a:endParaRPr>
            </a:p>
            <a:p>
              <a:pPr algn="r"/>
              <a:r>
                <a:rPr lang="en-AU" sz="1800" dirty="0" smtClean="0">
                  <a:solidFill>
                    <a:schemeClr val="tx1">
                      <a:lumMod val="50000"/>
                      <a:lumOff val="50000"/>
                    </a:schemeClr>
                  </a:solidFill>
                </a:rPr>
                <a:t>Continuous Integration</a:t>
              </a:r>
            </a:p>
            <a:p>
              <a:pPr algn="r"/>
              <a:r>
                <a:rPr lang="en-AU" sz="2400" b="1" dirty="0" smtClean="0">
                  <a:solidFill>
                    <a:schemeClr val="tx1">
                      <a:lumMod val="50000"/>
                      <a:lumOff val="50000"/>
                    </a:schemeClr>
                  </a:solidFill>
                </a:rPr>
                <a:t>Technical Metrics</a:t>
              </a:r>
              <a:endParaRPr lang="en-AU" sz="2400" b="1" dirty="0">
                <a:solidFill>
                  <a:schemeClr val="tx1">
                    <a:lumMod val="50000"/>
                    <a:lumOff val="50000"/>
                  </a:schemeClr>
                </a:solidFill>
              </a:endParaRPr>
            </a:p>
          </p:txBody>
        </p:sp>
        <p:pic>
          <p:nvPicPr>
            <p:cNvPr id="11" name="Picture 10"/>
            <p:cNvPicPr>
              <a:picLocks noChangeAspect="1"/>
            </p:cNvPicPr>
            <p:nvPr/>
          </p:nvPicPr>
          <p:blipFill>
            <a:blip r:embed="rId3"/>
            <a:stretch>
              <a:fillRect/>
            </a:stretch>
          </p:blipFill>
          <p:spPr>
            <a:xfrm>
              <a:off x="383458" y="832742"/>
              <a:ext cx="1139748" cy="1121585"/>
            </a:xfrm>
            <a:prstGeom prst="rect">
              <a:avLst/>
            </a:prstGeom>
          </p:spPr>
        </p:pic>
      </p:grpSp>
      <p:grpSp>
        <p:nvGrpSpPr>
          <p:cNvPr id="16" name="Group 15"/>
          <p:cNvGrpSpPr/>
          <p:nvPr/>
        </p:nvGrpSpPr>
        <p:grpSpPr>
          <a:xfrm>
            <a:off x="4192286" y="2790777"/>
            <a:ext cx="4948715" cy="1631216"/>
            <a:chOff x="2621735" y="2238415"/>
            <a:chExt cx="4948715" cy="1631216"/>
          </a:xfrm>
        </p:grpSpPr>
        <p:sp>
          <p:nvSpPr>
            <p:cNvPr id="9" name="TextBox 8"/>
            <p:cNvSpPr txBox="1"/>
            <p:nvPr/>
          </p:nvSpPr>
          <p:spPr>
            <a:xfrm>
              <a:off x="2621735" y="2238415"/>
              <a:ext cx="4948715" cy="1631216"/>
            </a:xfrm>
            <a:prstGeom prst="rect">
              <a:avLst/>
            </a:prstGeom>
            <a:solidFill>
              <a:schemeClr val="bg1">
                <a:lumMod val="95000"/>
              </a:schemeClr>
            </a:solidFill>
            <a:ln w="25400">
              <a:solidFill>
                <a:schemeClr val="bg1"/>
              </a:solidFill>
            </a:ln>
          </p:spPr>
          <p:txBody>
            <a:bodyPr wrap="square" rtlCol="0">
              <a:spAutoFit/>
            </a:bodyPr>
            <a:lstStyle/>
            <a:p>
              <a:pPr algn="r"/>
              <a:r>
                <a:rPr lang="en-AU" sz="2400" b="1" i="1" dirty="0" smtClean="0">
                  <a:solidFill>
                    <a:schemeClr val="tx1">
                      <a:lumMod val="50000"/>
                      <a:lumOff val="50000"/>
                    </a:schemeClr>
                  </a:solidFill>
                </a:rPr>
                <a:t>BUSINESS</a:t>
              </a:r>
            </a:p>
            <a:p>
              <a:pPr algn="r"/>
              <a:r>
                <a:rPr lang="en-AU" sz="2400" dirty="0">
                  <a:solidFill>
                    <a:schemeClr val="tx1">
                      <a:lumMod val="50000"/>
                      <a:lumOff val="50000"/>
                    </a:schemeClr>
                  </a:solidFill>
                </a:rPr>
                <a:t>A/B Testing</a:t>
              </a:r>
            </a:p>
            <a:p>
              <a:pPr algn="r"/>
              <a:r>
                <a:rPr lang="en-AU" sz="2400" dirty="0" smtClean="0">
                  <a:solidFill>
                    <a:schemeClr val="tx1">
                      <a:lumMod val="50000"/>
                      <a:lumOff val="50000"/>
                    </a:schemeClr>
                  </a:solidFill>
                </a:rPr>
                <a:t>Continuous Delivery</a:t>
              </a:r>
            </a:p>
            <a:p>
              <a:pPr algn="r"/>
              <a:r>
                <a:rPr lang="en-AU" sz="2800" b="1" dirty="0" smtClean="0">
                  <a:solidFill>
                    <a:schemeClr val="tx1">
                      <a:lumMod val="50000"/>
                      <a:lumOff val="50000"/>
                    </a:schemeClr>
                  </a:solidFill>
                </a:rPr>
                <a:t>Usage Analytics</a:t>
              </a:r>
              <a:endParaRPr lang="en-AU" sz="2800" b="1" dirty="0">
                <a:solidFill>
                  <a:schemeClr val="tx1">
                    <a:lumMod val="50000"/>
                    <a:lumOff val="50000"/>
                  </a:schemeClr>
                </a:solidFill>
              </a:endParaRPr>
            </a:p>
          </p:txBody>
        </p:sp>
        <p:pic>
          <p:nvPicPr>
            <p:cNvPr id="12" name="Picture 11"/>
            <p:cNvPicPr>
              <a:picLocks noChangeAspect="1"/>
            </p:cNvPicPr>
            <p:nvPr/>
          </p:nvPicPr>
          <p:blipFill>
            <a:blip r:embed="rId3"/>
            <a:stretch>
              <a:fillRect/>
            </a:stretch>
          </p:blipFill>
          <p:spPr>
            <a:xfrm>
              <a:off x="2787853" y="2387848"/>
              <a:ext cx="1361359" cy="1339664"/>
            </a:xfrm>
            <a:prstGeom prst="rect">
              <a:avLst/>
            </a:prstGeom>
          </p:spPr>
        </p:pic>
      </p:grpSp>
      <p:sp>
        <p:nvSpPr>
          <p:cNvPr id="18" name="Circular Arrow 17"/>
          <p:cNvSpPr/>
          <p:nvPr/>
        </p:nvSpPr>
        <p:spPr>
          <a:xfrm rot="21253146">
            <a:off x="6392575" y="1164072"/>
            <a:ext cx="2376264" cy="2655824"/>
          </a:xfrm>
          <a:prstGeom prst="circularArrow">
            <a:avLst>
              <a:gd name="adj1" fmla="val 12500"/>
              <a:gd name="adj2" fmla="val 1142319"/>
              <a:gd name="adj3" fmla="val 20457681"/>
              <a:gd name="adj4" fmla="val 15879496"/>
              <a:gd name="adj5" fmla="val 149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203896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39" b="439"/>
          <a:stretch>
            <a:fillRect/>
          </a:stretch>
        </p:blipFill>
        <p:spPr/>
      </p:pic>
    </p:spTree>
    <p:extLst>
      <p:ext uri="{BB962C8B-B14F-4D97-AF65-F5344CB8AC3E}">
        <p14:creationId xmlns:p14="http://schemas.microsoft.com/office/powerpoint/2010/main" val="13664361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MVPs are and aren’t</a:t>
            </a:r>
            <a:endParaRPr lang="en-AU" dirty="0"/>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15</a:t>
            </a:fld>
            <a:endParaRPr lang="en-AU"/>
          </a:p>
        </p:txBody>
      </p:sp>
      <p:pic>
        <p:nvPicPr>
          <p:cNvPr id="6" name="Picture 4" descr="http://blog.deming.org/wp-content/uploads/2014/11/minimal-viable-product-henrik-kniber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214" y="1677194"/>
            <a:ext cx="6750476" cy="4342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82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MVPs are and aren’t</a:t>
            </a:r>
            <a:endParaRPr lang="en-AU" dirty="0"/>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16</a:t>
            </a:fld>
            <a:endParaRPr lang="en-AU"/>
          </a:p>
        </p:txBody>
      </p:sp>
      <p:pic>
        <p:nvPicPr>
          <p:cNvPr id="6" name="Picture 2" descr="https://pbs.twimg.com/media/B6KYUI4IAAAOdra.png"/>
          <p:cNvPicPr>
            <a:picLocks noChangeAspect="1" noChangeArrowheads="1"/>
          </p:cNvPicPr>
          <p:nvPr/>
        </p:nvPicPr>
        <p:blipFill rotWithShape="1">
          <a:blip r:embed="rId3">
            <a:extLst>
              <a:ext uri="{28A0092B-C50C-407E-A947-70E740481C1C}">
                <a14:useLocalDpi xmlns:a14="http://schemas.microsoft.com/office/drawing/2010/main" val="0"/>
              </a:ext>
            </a:extLst>
          </a:blip>
          <a:srcRect t="18991"/>
          <a:stretch/>
        </p:blipFill>
        <p:spPr bwMode="auto">
          <a:xfrm>
            <a:off x="779904" y="2029716"/>
            <a:ext cx="8541096"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588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MVPs are and aren’t</a:t>
            </a:r>
            <a:endParaRPr lang="en-AU" dirty="0"/>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17</a:t>
            </a:fld>
            <a:endParaRPr lang="en-AU"/>
          </a:p>
        </p:txBody>
      </p:sp>
      <p:pic>
        <p:nvPicPr>
          <p:cNvPr id="6" name="Picture 2" descr="https://pbs.twimg.com/media/CbleaSeUsAMUS7j.jpg"/>
          <p:cNvPicPr>
            <a:picLocks noChangeAspect="1" noChangeArrowheads="1"/>
          </p:cNvPicPr>
          <p:nvPr/>
        </p:nvPicPr>
        <p:blipFill rotWithShape="1">
          <a:blip r:embed="rId3">
            <a:extLst>
              <a:ext uri="{28A0092B-C50C-407E-A947-70E740481C1C}">
                <a14:useLocalDpi xmlns:a14="http://schemas.microsoft.com/office/drawing/2010/main" val="0"/>
              </a:ext>
            </a:extLst>
          </a:blip>
          <a:srcRect l="21912" t="12940" r="22911" b="11478"/>
          <a:stretch/>
        </p:blipFill>
        <p:spPr bwMode="auto">
          <a:xfrm>
            <a:off x="3275806" y="1672044"/>
            <a:ext cx="3153366" cy="495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067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MVPs are and aren’t</a:t>
            </a:r>
            <a:endParaRPr lang="en-AU" dirty="0"/>
          </a:p>
        </p:txBody>
      </p:sp>
      <p:sp>
        <p:nvSpPr>
          <p:cNvPr id="3" name="Footer Placeholder 2"/>
          <p:cNvSpPr>
            <a:spLocks noGrp="1"/>
          </p:cNvSpPr>
          <p:nvPr>
            <p:ph type="ftr" sz="quarter" idx="11"/>
          </p:nvPr>
        </p:nvSpPr>
        <p:spPr/>
        <p:txBody>
          <a:bodyPr/>
          <a:lstStyle/>
          <a:p>
            <a:r>
              <a:rPr lang="en-AU" smtClean="0"/>
              <a:t>/ Copyright ©2015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18</a:t>
            </a:fld>
            <a:endParaRPr lang="en-AU"/>
          </a:p>
        </p:txBody>
      </p:sp>
      <p:pic>
        <p:nvPicPr>
          <p:cNvPr id="1026" name="Picture 2" descr="https://pbs.twimg.com/media/B6KYUI4IAAAOdra.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991"/>
          <a:stretch/>
        </p:blipFill>
        <p:spPr bwMode="auto">
          <a:xfrm>
            <a:off x="4517623" y="3582194"/>
            <a:ext cx="2056956" cy="9359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log.deming.org/wp-content/uploads/2014/11/minimal-viable-product-henrik-kniber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2987" y="3384819"/>
            <a:ext cx="2011665" cy="129418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pbs.twimg.com/media/CbleaSeUsAMUS7j.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912" t="12940" r="22911" b="11478"/>
          <a:stretch/>
        </p:blipFill>
        <p:spPr bwMode="auto">
          <a:xfrm>
            <a:off x="7175041" y="2993052"/>
            <a:ext cx="1323033" cy="20780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781268" y="2950121"/>
            <a:ext cx="2133600" cy="2133600"/>
          </a:xfrm>
          <a:prstGeom prst="rect">
            <a:avLst/>
          </a:prstGeom>
          <a:noFill/>
          <a:ln w="28575">
            <a:solidFill>
              <a:schemeClr val="bg2">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p:cNvSpPr/>
          <p:nvPr/>
        </p:nvSpPr>
        <p:spPr>
          <a:xfrm>
            <a:off x="4491644" y="2950121"/>
            <a:ext cx="2133600" cy="2133600"/>
          </a:xfrm>
          <a:prstGeom prst="rect">
            <a:avLst/>
          </a:prstGeom>
          <a:noFill/>
          <a:ln w="28575">
            <a:solidFill>
              <a:schemeClr val="bg2">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p:nvSpPr>
        <p:spPr>
          <a:xfrm>
            <a:off x="2202020" y="2950121"/>
            <a:ext cx="2133600" cy="2133600"/>
          </a:xfrm>
          <a:prstGeom prst="rect">
            <a:avLst/>
          </a:prstGeom>
          <a:noFill/>
          <a:ln w="28575">
            <a:solidFill>
              <a:schemeClr val="bg2">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 name="Group 8"/>
          <p:cNvGrpSpPr/>
          <p:nvPr/>
        </p:nvGrpSpPr>
        <p:grpSpPr>
          <a:xfrm>
            <a:off x="0" y="1241"/>
            <a:ext cx="12190413" cy="6857107"/>
            <a:chOff x="1" y="0"/>
            <a:chExt cx="12192000" cy="6858000"/>
          </a:xfrm>
        </p:grpSpPr>
        <p:sp>
          <p:nvSpPr>
            <p:cNvPr id="10" name="Rectangle 9"/>
            <p:cNvSpPr/>
            <p:nvPr/>
          </p:nvSpPr>
          <p:spPr>
            <a:xfrm>
              <a:off x="1" y="0"/>
              <a:ext cx="12192000" cy="6858000"/>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ounded Rectangular Callout 10"/>
            <p:cNvSpPr/>
            <p:nvPr/>
          </p:nvSpPr>
          <p:spPr>
            <a:xfrm>
              <a:off x="1188719" y="448988"/>
              <a:ext cx="10358715" cy="5534711"/>
            </a:xfrm>
            <a:prstGeom prst="wedgeRoundRectCallout">
              <a:avLst>
                <a:gd name="adj1" fmla="val -43294"/>
                <a:gd name="adj2" fmla="val 64336"/>
                <a:gd name="adj3" fmla="val 16667"/>
              </a:avLst>
            </a:prstGeom>
            <a:solidFill>
              <a:srgbClr val="0093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4400" b="1" dirty="0" smtClean="0">
                  <a:latin typeface="Century" panose="02040604050505020304" pitchFamily="18" charset="0"/>
                </a:rPr>
                <a:t>“</a:t>
              </a:r>
              <a:r>
                <a:rPr lang="en-US" sz="4400" b="1" dirty="0">
                  <a:latin typeface="Century" panose="02040604050505020304" pitchFamily="18" charset="0"/>
                </a:rPr>
                <a:t>If you are not embarrassed by the first version of your product, you’ve launched too late.</a:t>
              </a:r>
              <a:r>
                <a:rPr lang="en-AU" sz="4400" b="1" dirty="0" smtClean="0">
                  <a:latin typeface="Century" panose="02040604050505020304" pitchFamily="18" charset="0"/>
                </a:rPr>
                <a:t>”</a:t>
              </a:r>
              <a:endParaRPr lang="en-AU" sz="4400" b="1" dirty="0">
                <a:latin typeface="Century" panose="02040604050505020304" pitchFamily="18" charset="0"/>
              </a:endParaRPr>
            </a:p>
            <a:p>
              <a:pPr algn="r"/>
              <a:r>
                <a:rPr lang="en-AU" sz="2800" b="1" dirty="0" smtClean="0">
                  <a:latin typeface="Century" panose="02040604050505020304" pitchFamily="18" charset="0"/>
                </a:rPr>
                <a:t>Reid Hoffman</a:t>
              </a:r>
              <a:endParaRPr lang="en-AU" sz="2800" b="1" dirty="0">
                <a:latin typeface="Century" panose="02040604050505020304" pitchFamily="18" charset="0"/>
              </a:endParaRPr>
            </a:p>
            <a:p>
              <a:pPr algn="r"/>
              <a:endParaRPr lang="en-AU" sz="2800" b="1" dirty="0"/>
            </a:p>
          </p:txBody>
        </p:sp>
      </p:grpSp>
    </p:spTree>
    <p:extLst>
      <p:ext uri="{BB962C8B-B14F-4D97-AF65-F5344CB8AC3E}">
        <p14:creationId xmlns:p14="http://schemas.microsoft.com/office/powerpoint/2010/main" val="350899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MVPs are becoming easier</a:t>
            </a:r>
            <a:endParaRPr lang="en-AU" dirty="0"/>
          </a:p>
        </p:txBody>
      </p:sp>
      <p:sp>
        <p:nvSpPr>
          <p:cNvPr id="3" name="Content Placeholder 2"/>
          <p:cNvSpPr>
            <a:spLocks noGrp="1"/>
          </p:cNvSpPr>
          <p:nvPr>
            <p:ph idx="1"/>
          </p:nvPr>
        </p:nvSpPr>
        <p:spPr/>
        <p:txBody>
          <a:bodyPr/>
          <a:lstStyle/>
          <a:p>
            <a:r>
              <a:rPr lang="en-AU" dirty="0" smtClean="0"/>
              <a:t>Open Source maturity</a:t>
            </a:r>
          </a:p>
          <a:p>
            <a:r>
              <a:rPr lang="en-AU" dirty="0" smtClean="0"/>
              <a:t>Tooling maturity</a:t>
            </a:r>
          </a:p>
          <a:p>
            <a:r>
              <a:rPr lang="en-US" dirty="0" smtClean="0"/>
              <a:t>and…</a:t>
            </a:r>
            <a:endParaRPr lang="en-AU" dirty="0"/>
          </a:p>
          <a:p>
            <a:endParaRPr lang="en-AU" dirty="0"/>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19</a:t>
            </a:fld>
            <a:endParaRPr lang="en-AU"/>
          </a:p>
        </p:txBody>
      </p:sp>
    </p:spTree>
    <p:extLst>
      <p:ext uri="{BB962C8B-B14F-4D97-AF65-F5344CB8AC3E}">
        <p14:creationId xmlns:p14="http://schemas.microsoft.com/office/powerpoint/2010/main" val="2447986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am I talking to you?</a:t>
            </a:r>
            <a:endParaRPr lang="en-AU" dirty="0"/>
          </a:p>
        </p:txBody>
      </p:sp>
      <p:sp>
        <p:nvSpPr>
          <p:cNvPr id="3" name="Content Placeholder 2"/>
          <p:cNvSpPr>
            <a:spLocks noGrp="1"/>
          </p:cNvSpPr>
          <p:nvPr>
            <p:ph idx="1"/>
          </p:nvPr>
        </p:nvSpPr>
        <p:spPr/>
        <p:txBody>
          <a:bodyPr/>
          <a:lstStyle/>
          <a:p>
            <a:r>
              <a:rPr lang="en-US" dirty="0" smtClean="0"/>
              <a:t>Agile Manifesto is </a:t>
            </a:r>
            <a:r>
              <a:rPr lang="en-US" b="1" i="1" dirty="0" smtClean="0"/>
              <a:t>15 years</a:t>
            </a:r>
            <a:r>
              <a:rPr lang="en-US" dirty="0" smtClean="0"/>
              <a:t> old!</a:t>
            </a:r>
          </a:p>
          <a:p>
            <a:r>
              <a:rPr lang="en-US" dirty="0" smtClean="0"/>
              <a:t>It’s hard to deliver </a:t>
            </a:r>
            <a:r>
              <a:rPr lang="en-US" u="sng" dirty="0" smtClean="0"/>
              <a:t>quick value</a:t>
            </a:r>
            <a:r>
              <a:rPr lang="en-US" dirty="0" smtClean="0"/>
              <a:t> and </a:t>
            </a:r>
            <a:r>
              <a:rPr lang="en-US" u="sng" dirty="0" err="1" smtClean="0"/>
              <a:t>minimise</a:t>
            </a:r>
            <a:r>
              <a:rPr lang="en-US" u="sng" dirty="0" smtClean="0"/>
              <a:t> risk</a:t>
            </a:r>
          </a:p>
          <a:p>
            <a:r>
              <a:rPr lang="en-US" dirty="0" smtClean="0"/>
              <a:t>We don’t base decisions on </a:t>
            </a:r>
            <a:r>
              <a:rPr lang="en-US" u="sng" dirty="0" smtClean="0"/>
              <a:t>information</a:t>
            </a:r>
            <a:endParaRPr lang="en-US" dirty="0" smtClean="0"/>
          </a:p>
          <a:p>
            <a:r>
              <a:rPr lang="en-US" dirty="0" smtClean="0"/>
              <a:t>We hardly ever </a:t>
            </a:r>
            <a:r>
              <a:rPr lang="en-US" u="sng" dirty="0" smtClean="0"/>
              <a:t>change plans</a:t>
            </a:r>
          </a:p>
          <a:p>
            <a:r>
              <a:rPr lang="en-US" dirty="0" smtClean="0"/>
              <a:t>We never know if we’ve </a:t>
            </a:r>
            <a:r>
              <a:rPr lang="en-US" u="sng" dirty="0" smtClean="0"/>
              <a:t>succeeded</a:t>
            </a:r>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a:t>
            </a:fld>
            <a:endParaRPr lang="en-AU"/>
          </a:p>
        </p:txBody>
      </p:sp>
      <p:sp>
        <p:nvSpPr>
          <p:cNvPr id="8" name="Rectangle 7"/>
          <p:cNvSpPr/>
          <p:nvPr/>
        </p:nvSpPr>
        <p:spPr>
          <a:xfrm>
            <a:off x="0" y="1241"/>
            <a:ext cx="12190413" cy="6857107"/>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ounded Rectangular Callout 5"/>
          <p:cNvSpPr/>
          <p:nvPr/>
        </p:nvSpPr>
        <p:spPr>
          <a:xfrm>
            <a:off x="1188563" y="450171"/>
            <a:ext cx="10357367" cy="5533990"/>
          </a:xfrm>
          <a:prstGeom prst="wedgeRoundRectCallout">
            <a:avLst>
              <a:gd name="adj1" fmla="val -43294"/>
              <a:gd name="adj2" fmla="val 64336"/>
              <a:gd name="adj3" fmla="val 16667"/>
            </a:avLst>
          </a:prstGeom>
          <a:solidFill>
            <a:srgbClr val="0093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Century" panose="02040604050505020304" pitchFamily="18" charset="0"/>
              </a:rPr>
              <a:t>Raise your hand if you’ve ever stopped a </a:t>
            </a:r>
            <a:r>
              <a:rPr lang="en-US" sz="4400" b="1" dirty="0" smtClean="0">
                <a:latin typeface="Century" panose="02040604050505020304" pitchFamily="18" charset="0"/>
              </a:rPr>
              <a:t>major project part-way because </a:t>
            </a:r>
            <a:r>
              <a:rPr lang="en-US" sz="4400" b="1" dirty="0">
                <a:latin typeface="Century" panose="02040604050505020304" pitchFamily="18" charset="0"/>
              </a:rPr>
              <a:t>it was clear it wouldn’t be successful?</a:t>
            </a:r>
            <a:endParaRPr lang="en-AU" sz="2800" b="1" dirty="0"/>
          </a:p>
        </p:txBody>
      </p:sp>
    </p:spTree>
    <p:extLst>
      <p:ext uri="{BB962C8B-B14F-4D97-AF65-F5344CB8AC3E}">
        <p14:creationId xmlns:p14="http://schemas.microsoft.com/office/powerpoint/2010/main" val="1426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5" r="95"/>
          <a:stretch>
            <a:fillRect/>
          </a:stretch>
        </p:blipFill>
        <p:spPr/>
      </p:pic>
      <p:sp>
        <p:nvSpPr>
          <p:cNvPr id="4" name="Title 1"/>
          <p:cNvSpPr txBox="1">
            <a:spLocks/>
          </p:cNvSpPr>
          <p:nvPr/>
        </p:nvSpPr>
        <p:spPr>
          <a:xfrm>
            <a:off x="1066006" y="4420394"/>
            <a:ext cx="5486400" cy="990599"/>
          </a:xfrm>
          <a:prstGeom prst="rect">
            <a:avLst/>
          </a:prstGeom>
          <a:solidFill>
            <a:srgbClr val="FFFFFF">
              <a:alpha val="50196"/>
            </a:srgbClr>
          </a:solidFill>
        </p:spPr>
        <p:txBody>
          <a:bodyPr anchor="ct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tx1"/>
                </a:solidFill>
              </a:rPr>
              <a:t>Cloud computing</a:t>
            </a:r>
            <a:endParaRPr lang="en-AU" dirty="0">
              <a:solidFill>
                <a:schemeClr val="tx1"/>
              </a:solidFill>
            </a:endParaRPr>
          </a:p>
        </p:txBody>
      </p:sp>
      <p:sp>
        <p:nvSpPr>
          <p:cNvPr id="5" name="TextBox 4"/>
          <p:cNvSpPr txBox="1"/>
          <p:nvPr/>
        </p:nvSpPr>
        <p:spPr>
          <a:xfrm>
            <a:off x="8457406" y="5258594"/>
            <a:ext cx="2527167" cy="1446550"/>
          </a:xfrm>
          <a:prstGeom prst="rect">
            <a:avLst/>
          </a:prstGeom>
          <a:noFill/>
        </p:spPr>
        <p:txBody>
          <a:bodyPr wrap="none" rtlCol="0">
            <a:spAutoFit/>
          </a:bodyPr>
          <a:lstStyle/>
          <a:p>
            <a:r>
              <a:rPr lang="en-US" sz="8800" dirty="0" smtClean="0">
                <a:solidFill>
                  <a:schemeClr val="bg1"/>
                </a:solidFill>
              </a:rPr>
              <a:t>PaaS</a:t>
            </a:r>
            <a:endParaRPr lang="en-AU" sz="6600" dirty="0">
              <a:solidFill>
                <a:schemeClr val="bg1"/>
              </a:solidFill>
            </a:endParaRPr>
          </a:p>
        </p:txBody>
      </p:sp>
      <p:sp>
        <p:nvSpPr>
          <p:cNvPr id="6" name="TextBox 5"/>
          <p:cNvSpPr txBox="1"/>
          <p:nvPr/>
        </p:nvSpPr>
        <p:spPr>
          <a:xfrm>
            <a:off x="7695406" y="610394"/>
            <a:ext cx="1300356" cy="830997"/>
          </a:xfrm>
          <a:prstGeom prst="rect">
            <a:avLst/>
          </a:prstGeom>
          <a:noFill/>
        </p:spPr>
        <p:txBody>
          <a:bodyPr wrap="none" rtlCol="0">
            <a:spAutoFit/>
          </a:bodyPr>
          <a:lstStyle/>
          <a:p>
            <a:r>
              <a:rPr lang="en-US" sz="4800" dirty="0">
                <a:solidFill>
                  <a:schemeClr val="bg1"/>
                </a:solidFill>
              </a:rPr>
              <a:t>I</a:t>
            </a:r>
            <a:r>
              <a:rPr lang="en-US" sz="4800" dirty="0" smtClean="0">
                <a:solidFill>
                  <a:schemeClr val="bg1"/>
                </a:solidFill>
              </a:rPr>
              <a:t>aaS</a:t>
            </a:r>
            <a:endParaRPr lang="en-AU" sz="4800" dirty="0">
              <a:solidFill>
                <a:schemeClr val="bg1"/>
              </a:solidFill>
            </a:endParaRPr>
          </a:p>
        </p:txBody>
      </p:sp>
    </p:spTree>
    <p:extLst>
      <p:ext uri="{BB962C8B-B14F-4D97-AF65-F5344CB8AC3E}">
        <p14:creationId xmlns:p14="http://schemas.microsoft.com/office/powerpoint/2010/main" val="31644377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MVP Maturity</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US" dirty="0" smtClean="0"/>
              <a:t>Used for one-off projects:</a:t>
            </a:r>
          </a:p>
          <a:p>
            <a:pPr marL="1016000" lvl="1" indent="-742950"/>
            <a:r>
              <a:rPr lang="en-US" dirty="0" smtClean="0"/>
              <a:t>To reduce cost and risk</a:t>
            </a:r>
          </a:p>
          <a:p>
            <a:pPr marL="1016000" lvl="1" indent="-742950"/>
            <a:r>
              <a:rPr lang="en-US" dirty="0" smtClean="0"/>
              <a:t>To </a:t>
            </a:r>
            <a:r>
              <a:rPr lang="en-US" dirty="0"/>
              <a:t>reduce </a:t>
            </a:r>
            <a:r>
              <a:rPr lang="en-US" dirty="0" smtClean="0"/>
              <a:t>time to market</a:t>
            </a:r>
            <a:endParaRPr lang="en-US" dirty="0"/>
          </a:p>
          <a:p>
            <a:pPr marL="1016000" lvl="1" indent="-742950"/>
            <a:r>
              <a:rPr lang="en-US" dirty="0" smtClean="0"/>
              <a:t>To drive innovation</a:t>
            </a:r>
          </a:p>
          <a:p>
            <a:pPr marL="1016000" lvl="1" indent="-742950"/>
            <a:r>
              <a:rPr lang="en-US" dirty="0" smtClean="0"/>
              <a:t>For </a:t>
            </a:r>
            <a:r>
              <a:rPr lang="en-US" i="1" dirty="0" smtClean="0"/>
              <a:t>pure innovation</a:t>
            </a:r>
          </a:p>
          <a:p>
            <a:pPr marL="742950" indent="-742950">
              <a:buFont typeface="+mj-lt"/>
              <a:buAutoNum type="arabicPeriod"/>
            </a:pPr>
            <a:r>
              <a:rPr lang="en-US" dirty="0" smtClean="0"/>
              <a:t>Consistent adoption across range of projects</a:t>
            </a:r>
          </a:p>
          <a:p>
            <a:pPr marL="742950" indent="-742950">
              <a:buFont typeface="+mj-lt"/>
              <a:buAutoNum type="arabicPeriod"/>
            </a:pPr>
            <a:r>
              <a:rPr lang="en-US" i="1" dirty="0" smtClean="0"/>
              <a:t>MVPs over projects</a:t>
            </a:r>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21</a:t>
            </a:fld>
            <a:endParaRPr lang="en-AU"/>
          </a:p>
        </p:txBody>
      </p:sp>
    </p:spTree>
    <p:extLst>
      <p:ext uri="{BB962C8B-B14F-4D97-AF65-F5344CB8AC3E}">
        <p14:creationId xmlns:p14="http://schemas.microsoft.com/office/powerpoint/2010/main" val="18308924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MVPs over projects</a:t>
            </a:r>
            <a:endParaRPr lang="en-AU" dirty="0"/>
          </a:p>
        </p:txBody>
      </p:sp>
      <p:sp>
        <p:nvSpPr>
          <p:cNvPr id="3" name="Content Placeholder 2"/>
          <p:cNvSpPr>
            <a:spLocks noGrp="1"/>
          </p:cNvSpPr>
          <p:nvPr>
            <p:ph idx="1"/>
          </p:nvPr>
        </p:nvSpPr>
        <p:spPr/>
        <p:txBody>
          <a:bodyPr/>
          <a:lstStyle/>
          <a:p>
            <a:r>
              <a:rPr lang="en-US" dirty="0" smtClean="0"/>
              <a:t>Move from </a:t>
            </a:r>
            <a:r>
              <a:rPr lang="en-US" i="1" dirty="0" smtClean="0"/>
              <a:t>projects</a:t>
            </a:r>
            <a:r>
              <a:rPr lang="en-US" dirty="0" smtClean="0"/>
              <a:t> to </a:t>
            </a:r>
            <a:r>
              <a:rPr lang="en-US" b="1" dirty="0" smtClean="0"/>
              <a:t>MVPs</a:t>
            </a:r>
          </a:p>
          <a:p>
            <a:r>
              <a:rPr lang="en-US" dirty="0"/>
              <a:t>All work is a </a:t>
            </a:r>
            <a:r>
              <a:rPr lang="en-US" b="1" dirty="0"/>
              <a:t>hypothesis</a:t>
            </a:r>
            <a:r>
              <a:rPr lang="en-US" dirty="0"/>
              <a:t> until used by real users</a:t>
            </a:r>
          </a:p>
          <a:p>
            <a:r>
              <a:rPr lang="en-US" dirty="0" smtClean="0"/>
              <a:t>“The more we finish, the more we finish”</a:t>
            </a:r>
          </a:p>
          <a:p>
            <a:r>
              <a:rPr lang="en-US" b="1" dirty="0" smtClean="0"/>
              <a:t>Stable</a:t>
            </a:r>
            <a:r>
              <a:rPr lang="en-US" dirty="0" smtClean="0"/>
              <a:t>, performing teams</a:t>
            </a:r>
          </a:p>
          <a:p>
            <a:r>
              <a:rPr lang="en-US" sz="2800" dirty="0" smtClean="0"/>
              <a:t>Small </a:t>
            </a:r>
            <a:r>
              <a:rPr lang="en-US" dirty="0" smtClean="0"/>
              <a:t>budgets, </a:t>
            </a:r>
            <a:r>
              <a:rPr lang="en-US" sz="2800" dirty="0" smtClean="0"/>
              <a:t>less </a:t>
            </a:r>
            <a:r>
              <a:rPr lang="en-US" dirty="0" smtClean="0"/>
              <a:t>upfront planning, </a:t>
            </a:r>
            <a:r>
              <a:rPr lang="en-US" i="1" dirty="0" smtClean="0"/>
              <a:t>fast</a:t>
            </a:r>
            <a:r>
              <a:rPr lang="en-US" dirty="0" smtClean="0"/>
              <a:t> releases</a:t>
            </a:r>
          </a:p>
          <a:p>
            <a:r>
              <a:rPr lang="en-US" b="1" dirty="0" smtClean="0"/>
              <a:t>Agile PMO</a:t>
            </a:r>
            <a:r>
              <a:rPr lang="en-US" dirty="0" smtClean="0"/>
              <a:t>; unit of measure: validated learning</a:t>
            </a:r>
          </a:p>
          <a:p>
            <a:r>
              <a:rPr lang="en-US" dirty="0"/>
              <a:t>Watch: </a:t>
            </a:r>
            <a:r>
              <a:rPr lang="en-US" sz="2000" dirty="0"/>
              <a:t>“How Kanban Helps Us Move Beyond Traditional PMO” by David Joyce</a:t>
            </a:r>
          </a:p>
          <a:p>
            <a:endParaRPr lang="en-US" dirty="0" smtClean="0"/>
          </a:p>
          <a:p>
            <a:endParaRPr lang="en-US" dirty="0" smtClean="0"/>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22</a:t>
            </a:fld>
            <a:endParaRPr lang="en-AU"/>
          </a:p>
        </p:txBody>
      </p:sp>
    </p:spTree>
    <p:extLst>
      <p:ext uri="{BB962C8B-B14F-4D97-AF65-F5344CB8AC3E}">
        <p14:creationId xmlns:p14="http://schemas.microsoft.com/office/powerpoint/2010/main" val="18607381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AU" dirty="0"/>
          </a:p>
        </p:txBody>
      </p:sp>
      <p:sp>
        <p:nvSpPr>
          <p:cNvPr id="3" name="Content Placeholder 2"/>
          <p:cNvSpPr>
            <a:spLocks noGrp="1"/>
          </p:cNvSpPr>
          <p:nvPr>
            <p:ph idx="1"/>
          </p:nvPr>
        </p:nvSpPr>
        <p:spPr/>
        <p:txBody>
          <a:bodyPr/>
          <a:lstStyle/>
          <a:p>
            <a:r>
              <a:rPr lang="en-US" dirty="0" smtClean="0"/>
              <a:t>Build org culture of </a:t>
            </a:r>
            <a:r>
              <a:rPr lang="en-US" b="1" dirty="0" smtClean="0"/>
              <a:t>continuous improvement</a:t>
            </a:r>
          </a:p>
          <a:p>
            <a:endParaRPr lang="en-US" b="1" dirty="0" smtClean="0"/>
          </a:p>
          <a:p>
            <a:r>
              <a:rPr lang="en-US" dirty="0" smtClean="0"/>
              <a:t>Embrace </a:t>
            </a:r>
            <a:r>
              <a:rPr lang="en-US" b="1" dirty="0" smtClean="0"/>
              <a:t>simplicity</a:t>
            </a:r>
            <a:r>
              <a:rPr lang="en-US" dirty="0" smtClean="0"/>
              <a:t> and </a:t>
            </a:r>
            <a:r>
              <a:rPr lang="en-US" i="1" dirty="0" smtClean="0"/>
              <a:t>break down </a:t>
            </a:r>
            <a:r>
              <a:rPr lang="en-US" dirty="0" smtClean="0"/>
              <a:t>complexity</a:t>
            </a:r>
          </a:p>
          <a:p>
            <a:endParaRPr lang="en-AU" dirty="0" smtClean="0"/>
          </a:p>
          <a:p>
            <a:r>
              <a:rPr lang="en-AU" b="1" dirty="0" smtClean="0"/>
              <a:t>Business value / drive</a:t>
            </a:r>
            <a:r>
              <a:rPr lang="en-AU" dirty="0" smtClean="0"/>
              <a:t> </a:t>
            </a:r>
            <a:r>
              <a:rPr lang="en-AU" dirty="0"/>
              <a:t>over </a:t>
            </a:r>
            <a:r>
              <a:rPr lang="en-AU" dirty="0" smtClean="0"/>
              <a:t>technology</a:t>
            </a:r>
          </a:p>
          <a:p>
            <a:endParaRPr lang="en-US" dirty="0"/>
          </a:p>
          <a:p>
            <a:r>
              <a:rPr lang="en-US" dirty="0" smtClean="0"/>
              <a:t>All decisions based on </a:t>
            </a:r>
            <a:r>
              <a:rPr lang="en-US" b="1" dirty="0" smtClean="0"/>
              <a:t>information / learnings</a:t>
            </a:r>
            <a:endParaRPr lang="en-AU" b="1" dirty="0" smtClean="0"/>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23</a:t>
            </a:fld>
            <a:endParaRPr lang="en-AU"/>
          </a:p>
        </p:txBody>
      </p:sp>
    </p:spTree>
    <p:extLst>
      <p:ext uri="{BB962C8B-B14F-4D97-AF65-F5344CB8AC3E}">
        <p14:creationId xmlns:p14="http://schemas.microsoft.com/office/powerpoint/2010/main" val="21470903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“Challenge yourself to start simple then inspect and adapt”</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24</a:t>
            </a:fld>
            <a:endParaRPr lang="en-AU" dirty="0"/>
          </a:p>
        </p:txBody>
      </p:sp>
    </p:spTree>
    <p:extLst>
      <p:ext uri="{BB962C8B-B14F-4D97-AF65-F5344CB8AC3E}">
        <p14:creationId xmlns:p14="http://schemas.microsoft.com/office/powerpoint/2010/main" val="3991604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i="1" dirty="0" smtClean="0"/>
              <a:t>Simple</a:t>
            </a:r>
            <a:r>
              <a:rPr lang="en-AU" dirty="0" smtClean="0"/>
              <a:t> idea</a:t>
            </a:r>
            <a:r>
              <a:rPr lang="en-US" dirty="0"/>
              <a:t> to start the journey…</a:t>
            </a:r>
            <a:endParaRPr lang="en-AU" dirty="0"/>
          </a:p>
        </p:txBody>
      </p:sp>
      <p:sp>
        <p:nvSpPr>
          <p:cNvPr id="3" name="Content Placeholder 2"/>
          <p:cNvSpPr>
            <a:spLocks noGrp="1"/>
          </p:cNvSpPr>
          <p:nvPr>
            <p:ph idx="1"/>
          </p:nvPr>
        </p:nvSpPr>
        <p:spPr/>
        <p:txBody>
          <a:bodyPr/>
          <a:lstStyle/>
          <a:p>
            <a:r>
              <a:rPr lang="en-AU" dirty="0" smtClean="0"/>
              <a:t>Toyota Australia CIO asked, for all projects:</a:t>
            </a:r>
          </a:p>
          <a:p>
            <a:pPr marL="1008063" lvl="1" indent="-742950">
              <a:buFont typeface="+mj-lt"/>
              <a:buAutoNum type="arabicPeriod"/>
            </a:pPr>
            <a:r>
              <a:rPr lang="en-AU" dirty="0" smtClean="0"/>
              <a:t>Project Name</a:t>
            </a:r>
          </a:p>
          <a:p>
            <a:pPr marL="1008063" lvl="1" indent="-742950">
              <a:buFont typeface="+mj-lt"/>
              <a:buAutoNum type="arabicPeriod"/>
            </a:pPr>
            <a:r>
              <a:rPr lang="en-AU" dirty="0" smtClean="0"/>
              <a:t>Value provided</a:t>
            </a:r>
          </a:p>
          <a:p>
            <a:pPr marL="1008063" lvl="1" indent="-742950">
              <a:buFont typeface="+mj-lt"/>
              <a:buAutoNum type="arabicPeriod"/>
            </a:pPr>
            <a:r>
              <a:rPr lang="en-AU" dirty="0" smtClean="0"/>
              <a:t>Aligned to (written down) strategic initiative</a:t>
            </a:r>
          </a:p>
          <a:p>
            <a:r>
              <a:rPr lang="en-AU" dirty="0" smtClean="0"/>
              <a:t>Within a year 20% -&gt; 58%</a:t>
            </a:r>
          </a:p>
          <a:p>
            <a:endParaRPr lang="en-AU" dirty="0" smtClean="0"/>
          </a:p>
          <a:p>
            <a:pPr marL="0" indent="0" algn="ctr">
              <a:buNone/>
            </a:pPr>
            <a:r>
              <a:rPr lang="en-AU" b="1" i="1" dirty="0" smtClean="0"/>
              <a:t>Change behaviour through measurement</a:t>
            </a:r>
            <a:endParaRPr lang="en-AU" b="1" i="1" dirty="0"/>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25</a:t>
            </a:fld>
            <a:endParaRPr lang="en-AU"/>
          </a:p>
        </p:txBody>
      </p:sp>
    </p:spTree>
    <p:extLst>
      <p:ext uri="{BB962C8B-B14F-4D97-AF65-F5344CB8AC3E}">
        <p14:creationId xmlns:p14="http://schemas.microsoft.com/office/powerpoint/2010/main" val="1109297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idea…</a:t>
            </a:r>
            <a:endParaRPr lang="en-AU" dirty="0"/>
          </a:p>
        </p:txBody>
      </p:sp>
      <p:sp>
        <p:nvSpPr>
          <p:cNvPr id="3" name="Content Placeholder 2"/>
          <p:cNvSpPr>
            <a:spLocks noGrp="1"/>
          </p:cNvSpPr>
          <p:nvPr>
            <p:ph idx="1"/>
          </p:nvPr>
        </p:nvSpPr>
        <p:spPr/>
        <p:txBody>
          <a:bodyPr/>
          <a:lstStyle/>
          <a:p>
            <a:pPr marL="742950" indent="-742950">
              <a:buFont typeface="+mj-lt"/>
              <a:buAutoNum type="arabicPeriod"/>
            </a:pPr>
            <a:r>
              <a:rPr lang="en-US" dirty="0" smtClean="0"/>
              <a:t>Create an </a:t>
            </a:r>
            <a:r>
              <a:rPr lang="en-US" i="1" dirty="0" smtClean="0"/>
              <a:t>innovation fund</a:t>
            </a:r>
          </a:p>
          <a:p>
            <a:pPr marL="742950" indent="-742950">
              <a:buFont typeface="+mj-lt"/>
              <a:buAutoNum type="arabicPeriod"/>
            </a:pPr>
            <a:r>
              <a:rPr lang="en-US" dirty="0" smtClean="0"/>
              <a:t>Require </a:t>
            </a:r>
            <a:r>
              <a:rPr lang="en-US" b="1" dirty="0" smtClean="0"/>
              <a:t>business goals </a:t>
            </a:r>
            <a:r>
              <a:rPr lang="en-US" dirty="0" smtClean="0"/>
              <a:t>thinking</a:t>
            </a:r>
          </a:p>
          <a:p>
            <a:pPr marL="742950" indent="-742950">
              <a:buFont typeface="+mj-lt"/>
              <a:buAutoNum type="arabicPeriod"/>
            </a:pPr>
            <a:r>
              <a:rPr lang="en-US" dirty="0" smtClean="0"/>
              <a:t>Stable high-performing team(s)</a:t>
            </a:r>
          </a:p>
          <a:p>
            <a:pPr marL="742950" indent="-742950">
              <a:buFont typeface="+mj-lt"/>
              <a:buAutoNum type="arabicPeriod"/>
            </a:pPr>
            <a:r>
              <a:rPr lang="en-US" dirty="0" smtClean="0"/>
              <a:t>Focus on </a:t>
            </a:r>
            <a:r>
              <a:rPr lang="en-US" b="1" dirty="0" smtClean="0"/>
              <a:t>early value</a:t>
            </a:r>
            <a:r>
              <a:rPr lang="en-US" dirty="0" smtClean="0"/>
              <a:t> and </a:t>
            </a:r>
            <a:r>
              <a:rPr lang="en-US" b="1" dirty="0" smtClean="0"/>
              <a:t>minimizing risk</a:t>
            </a:r>
          </a:p>
          <a:p>
            <a:pPr marL="742950" indent="-742950">
              <a:buFont typeface="+mj-lt"/>
              <a:buAutoNum type="arabicPeriod"/>
            </a:pPr>
            <a:r>
              <a:rPr lang="en-US" dirty="0" smtClean="0"/>
              <a:t>Kill if value isn’t </a:t>
            </a:r>
            <a:r>
              <a:rPr lang="en-US" i="1" dirty="0" smtClean="0"/>
              <a:t>measurably</a:t>
            </a:r>
            <a:r>
              <a:rPr lang="en-US" dirty="0" smtClean="0"/>
              <a:t> demonstrated</a:t>
            </a:r>
          </a:p>
        </p:txBody>
      </p:sp>
      <p:sp>
        <p:nvSpPr>
          <p:cNvPr id="4" name="Footer Placeholder 3"/>
          <p:cNvSpPr>
            <a:spLocks noGrp="1"/>
          </p:cNvSpPr>
          <p:nvPr>
            <p:ph type="ftr" sz="quarter" idx="11"/>
          </p:nvPr>
        </p:nvSpPr>
        <p:spPr/>
        <p:txBody>
          <a:bodyPr/>
          <a:lstStyle/>
          <a:p>
            <a:r>
              <a:rPr lang="en-AU" dirty="0"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26</a:t>
            </a:fld>
            <a:endParaRPr lang="en-AU"/>
          </a:p>
        </p:txBody>
      </p:sp>
    </p:spTree>
    <p:extLst>
      <p:ext uri="{BB962C8B-B14F-4D97-AF65-F5344CB8AC3E}">
        <p14:creationId xmlns:p14="http://schemas.microsoft.com/office/powerpoint/2010/main" val="9807327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2-speed “project” economy…</a:t>
            </a:r>
            <a:endParaRPr lang="en-AU" dirty="0"/>
          </a:p>
        </p:txBody>
      </p:sp>
      <p:sp>
        <p:nvSpPr>
          <p:cNvPr id="3" name="Content Placeholder 2"/>
          <p:cNvSpPr>
            <a:spLocks noGrp="1"/>
          </p:cNvSpPr>
          <p:nvPr>
            <p:ph idx="1"/>
          </p:nvPr>
        </p:nvSpPr>
        <p:spPr/>
        <p:txBody>
          <a:bodyPr/>
          <a:lstStyle/>
          <a:p>
            <a:r>
              <a:rPr lang="en-US" dirty="0" smtClean="0"/>
              <a:t>Use the run – grow – transform model</a:t>
            </a:r>
          </a:p>
          <a:p>
            <a:r>
              <a:rPr lang="en-US" dirty="0" smtClean="0"/>
              <a:t>Start with </a:t>
            </a:r>
            <a:r>
              <a:rPr lang="en-US" b="1" dirty="0" smtClean="0"/>
              <a:t>transform</a:t>
            </a:r>
            <a:r>
              <a:rPr lang="en-US" dirty="0" smtClean="0"/>
              <a:t> and use an </a:t>
            </a:r>
            <a:r>
              <a:rPr lang="en-US" b="1" dirty="0" smtClean="0"/>
              <a:t>MVP</a:t>
            </a:r>
            <a:r>
              <a:rPr lang="en-US" dirty="0" smtClean="0"/>
              <a:t> approach</a:t>
            </a:r>
          </a:p>
          <a:p>
            <a:r>
              <a:rPr lang="en-US" dirty="0" smtClean="0"/>
              <a:t>Will naturally grow over time with successes</a:t>
            </a:r>
            <a:endParaRPr lang="en-US" dirty="0"/>
          </a:p>
          <a:p>
            <a:r>
              <a:rPr lang="en-US" dirty="0" smtClean="0"/>
              <a:t>Toyota Australia do this</a:t>
            </a:r>
          </a:p>
          <a:p>
            <a:endParaRPr lang="en-US" dirty="0" smtClean="0"/>
          </a:p>
          <a:p>
            <a:r>
              <a:rPr lang="en-US" dirty="0" smtClean="0"/>
              <a:t>Eventually you can move towards an </a:t>
            </a:r>
            <a:r>
              <a:rPr lang="en-US" b="1" dirty="0" smtClean="0"/>
              <a:t>Agile PMO</a:t>
            </a:r>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27</a:t>
            </a:fld>
            <a:endParaRPr lang="en-AU"/>
          </a:p>
        </p:txBody>
      </p:sp>
    </p:spTree>
    <p:extLst>
      <p:ext uri="{BB962C8B-B14F-4D97-AF65-F5344CB8AC3E}">
        <p14:creationId xmlns:p14="http://schemas.microsoft.com/office/powerpoint/2010/main" val="19514175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006" y="5960317"/>
            <a:ext cx="5297913" cy="369332"/>
          </a:xfrm>
          <a:prstGeom prst="rect">
            <a:avLst/>
          </a:prstGeom>
          <a:noFill/>
        </p:spPr>
        <p:txBody>
          <a:bodyPr wrap="square" rtlCol="0">
            <a:spAutoFit/>
          </a:bodyPr>
          <a:lstStyle/>
          <a:p>
            <a:r>
              <a:rPr lang="en-AU" sz="1800" dirty="0"/>
              <a:t>Based on work from Eric Reis, David Joyce</a:t>
            </a:r>
          </a:p>
        </p:txBody>
      </p:sp>
      <p:grpSp>
        <p:nvGrpSpPr>
          <p:cNvPr id="7" name="Group 6"/>
          <p:cNvGrpSpPr/>
          <p:nvPr/>
        </p:nvGrpSpPr>
        <p:grpSpPr>
          <a:xfrm>
            <a:off x="4189368" y="1644663"/>
            <a:ext cx="6630238" cy="4985531"/>
            <a:chOff x="2849275" y="1319413"/>
            <a:chExt cx="6631101" cy="4986180"/>
          </a:xfrm>
        </p:grpSpPr>
        <p:sp>
          <p:nvSpPr>
            <p:cNvPr id="8" name="Circular Arrow 7"/>
            <p:cNvSpPr/>
            <p:nvPr/>
          </p:nvSpPr>
          <p:spPr>
            <a:xfrm>
              <a:off x="3602910" y="1319413"/>
              <a:ext cx="4986180" cy="4986180"/>
            </a:xfrm>
            <a:prstGeom prst="circularArrow">
              <a:avLst>
                <a:gd name="adj1" fmla="val 10380"/>
                <a:gd name="adj2" fmla="val 935909"/>
                <a:gd name="adj3" fmla="val 13128448"/>
                <a:gd name="adj4" fmla="val 17494409"/>
                <a:gd name="adj5" fmla="val 9703"/>
              </a:avLst>
            </a:prstGeom>
            <a:solidFill>
              <a:srgbClr val="3589A1"/>
            </a:solidFill>
            <a:ln>
              <a:noFill/>
            </a:ln>
          </p:spPr>
          <p:style>
            <a:lnRef idx="0">
              <a:scrgbClr r="0" g="0" b="0"/>
            </a:lnRef>
            <a:fillRef idx="1">
              <a:schemeClr val="dk1">
                <a:tint val="40000"/>
                <a:hueOff val="0"/>
                <a:satOff val="0"/>
                <a:lumOff val="0"/>
                <a:alphaOff val="0"/>
              </a:schemeClr>
            </a:fillRef>
            <a:effectRef idx="0">
              <a:schemeClr val="dk1">
                <a:tint val="40000"/>
                <a:hueOff val="0"/>
                <a:satOff val="0"/>
                <a:lumOff val="0"/>
                <a:alphaOff val="0"/>
              </a:schemeClr>
            </a:effectRef>
            <a:fontRef idx="minor">
              <a:schemeClr val="dk1">
                <a:hueOff val="0"/>
                <a:satOff val="0"/>
                <a:lumOff val="0"/>
                <a:alphaOff val="0"/>
              </a:schemeClr>
            </a:fontRef>
          </p:style>
          <p:txBody>
            <a:bodyPr/>
            <a:lstStyle/>
            <a:p>
              <a:endParaRPr lang="en-AU"/>
            </a:p>
          </p:txBody>
        </p:sp>
        <p:sp>
          <p:nvSpPr>
            <p:cNvPr id="9" name="Freeform 8"/>
            <p:cNvSpPr/>
            <p:nvPr/>
          </p:nvSpPr>
          <p:spPr>
            <a:xfrm>
              <a:off x="4955659" y="1505426"/>
              <a:ext cx="2560750" cy="974882"/>
            </a:xfrm>
            <a:custGeom>
              <a:avLst/>
              <a:gdLst>
                <a:gd name="connsiteX0" fmla="*/ 0 w 2560750"/>
                <a:gd name="connsiteY0" fmla="*/ 162484 h 974882"/>
                <a:gd name="connsiteX1" fmla="*/ 162484 w 2560750"/>
                <a:gd name="connsiteY1" fmla="*/ 0 h 974882"/>
                <a:gd name="connsiteX2" fmla="*/ 2398266 w 2560750"/>
                <a:gd name="connsiteY2" fmla="*/ 0 h 974882"/>
                <a:gd name="connsiteX3" fmla="*/ 2560750 w 2560750"/>
                <a:gd name="connsiteY3" fmla="*/ 162484 h 974882"/>
                <a:gd name="connsiteX4" fmla="*/ 2560750 w 2560750"/>
                <a:gd name="connsiteY4" fmla="*/ 812398 h 974882"/>
                <a:gd name="connsiteX5" fmla="*/ 2398266 w 2560750"/>
                <a:gd name="connsiteY5" fmla="*/ 974882 h 974882"/>
                <a:gd name="connsiteX6" fmla="*/ 162484 w 2560750"/>
                <a:gd name="connsiteY6" fmla="*/ 974882 h 974882"/>
                <a:gd name="connsiteX7" fmla="*/ 0 w 2560750"/>
                <a:gd name="connsiteY7" fmla="*/ 812398 h 974882"/>
                <a:gd name="connsiteX8" fmla="*/ 0 w 2560750"/>
                <a:gd name="connsiteY8" fmla="*/ 162484 h 97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0750" h="974882">
                  <a:moveTo>
                    <a:pt x="0" y="162484"/>
                  </a:moveTo>
                  <a:cubicBezTo>
                    <a:pt x="0" y="72747"/>
                    <a:pt x="72747" y="0"/>
                    <a:pt x="162484" y="0"/>
                  </a:cubicBezTo>
                  <a:lnTo>
                    <a:pt x="2398266" y="0"/>
                  </a:lnTo>
                  <a:cubicBezTo>
                    <a:pt x="2488003" y="0"/>
                    <a:pt x="2560750" y="72747"/>
                    <a:pt x="2560750" y="162484"/>
                  </a:cubicBezTo>
                  <a:lnTo>
                    <a:pt x="2560750" y="812398"/>
                  </a:lnTo>
                  <a:cubicBezTo>
                    <a:pt x="2560750" y="902135"/>
                    <a:pt x="2488003" y="974882"/>
                    <a:pt x="2398266" y="974882"/>
                  </a:cubicBezTo>
                  <a:lnTo>
                    <a:pt x="162484" y="974882"/>
                  </a:lnTo>
                  <a:cubicBezTo>
                    <a:pt x="72747" y="974882"/>
                    <a:pt x="0" y="902135"/>
                    <a:pt x="0" y="812398"/>
                  </a:cubicBezTo>
                  <a:lnTo>
                    <a:pt x="0" y="162484"/>
                  </a:lnTo>
                  <a:close/>
                </a:path>
              </a:pathLst>
            </a:custGeom>
            <a:ln w="28575"/>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9012" tIns="139012" rIns="139012" bIns="139012" numCol="1" spcCol="1270" anchor="ctr" anchorCtr="0">
              <a:noAutofit/>
            </a:bodyPr>
            <a:lstStyle/>
            <a:p>
              <a:pPr algn="ctr" defTabSz="1066693">
                <a:lnSpc>
                  <a:spcPct val="90000"/>
                </a:lnSpc>
                <a:spcBef>
                  <a:spcPct val="0"/>
                </a:spcBef>
                <a:spcAft>
                  <a:spcPct val="35000"/>
                </a:spcAft>
              </a:pPr>
              <a:r>
                <a:rPr lang="en-AU" sz="2400" dirty="0"/>
                <a:t>1. Idea / Experiment</a:t>
              </a:r>
            </a:p>
          </p:txBody>
        </p:sp>
        <p:sp>
          <p:nvSpPr>
            <p:cNvPr id="10" name="Freeform 9"/>
            <p:cNvSpPr/>
            <p:nvPr/>
          </p:nvSpPr>
          <p:spPr>
            <a:xfrm>
              <a:off x="6920790" y="3246497"/>
              <a:ext cx="2559586" cy="972003"/>
            </a:xfrm>
            <a:custGeom>
              <a:avLst/>
              <a:gdLst>
                <a:gd name="connsiteX0" fmla="*/ 0 w 2559586"/>
                <a:gd name="connsiteY0" fmla="*/ 162004 h 972003"/>
                <a:gd name="connsiteX1" fmla="*/ 162004 w 2559586"/>
                <a:gd name="connsiteY1" fmla="*/ 0 h 972003"/>
                <a:gd name="connsiteX2" fmla="*/ 2397582 w 2559586"/>
                <a:gd name="connsiteY2" fmla="*/ 0 h 972003"/>
                <a:gd name="connsiteX3" fmla="*/ 2559586 w 2559586"/>
                <a:gd name="connsiteY3" fmla="*/ 162004 h 972003"/>
                <a:gd name="connsiteX4" fmla="*/ 2559586 w 2559586"/>
                <a:gd name="connsiteY4" fmla="*/ 809999 h 972003"/>
                <a:gd name="connsiteX5" fmla="*/ 2397582 w 2559586"/>
                <a:gd name="connsiteY5" fmla="*/ 972003 h 972003"/>
                <a:gd name="connsiteX6" fmla="*/ 162004 w 2559586"/>
                <a:gd name="connsiteY6" fmla="*/ 972003 h 972003"/>
                <a:gd name="connsiteX7" fmla="*/ 0 w 2559586"/>
                <a:gd name="connsiteY7" fmla="*/ 809999 h 972003"/>
                <a:gd name="connsiteX8" fmla="*/ 0 w 2559586"/>
                <a:gd name="connsiteY8" fmla="*/ 162004 h 97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9586" h="972003">
                  <a:moveTo>
                    <a:pt x="0" y="162004"/>
                  </a:moveTo>
                  <a:cubicBezTo>
                    <a:pt x="0" y="72532"/>
                    <a:pt x="72532" y="0"/>
                    <a:pt x="162004" y="0"/>
                  </a:cubicBezTo>
                  <a:lnTo>
                    <a:pt x="2397582" y="0"/>
                  </a:lnTo>
                  <a:cubicBezTo>
                    <a:pt x="2487054" y="0"/>
                    <a:pt x="2559586" y="72532"/>
                    <a:pt x="2559586" y="162004"/>
                  </a:cubicBezTo>
                  <a:lnTo>
                    <a:pt x="2559586" y="809999"/>
                  </a:lnTo>
                  <a:cubicBezTo>
                    <a:pt x="2559586" y="899471"/>
                    <a:pt x="2487054" y="972003"/>
                    <a:pt x="2397582" y="972003"/>
                  </a:cubicBezTo>
                  <a:lnTo>
                    <a:pt x="162004" y="972003"/>
                  </a:lnTo>
                  <a:cubicBezTo>
                    <a:pt x="72532" y="972003"/>
                    <a:pt x="0" y="899471"/>
                    <a:pt x="0" y="809999"/>
                  </a:cubicBezTo>
                  <a:lnTo>
                    <a:pt x="0" y="162004"/>
                  </a:lnTo>
                  <a:close/>
                </a:path>
              </a:pathLst>
            </a:custGeom>
            <a:ln w="28575"/>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8871" tIns="138871" rIns="138871" bIns="138871" numCol="1" spcCol="1270" anchor="ctr" anchorCtr="0">
              <a:noAutofit/>
            </a:bodyPr>
            <a:lstStyle/>
            <a:p>
              <a:pPr algn="ctr" defTabSz="1066693">
                <a:lnSpc>
                  <a:spcPct val="90000"/>
                </a:lnSpc>
                <a:spcBef>
                  <a:spcPct val="0"/>
                </a:spcBef>
                <a:spcAft>
                  <a:spcPct val="35000"/>
                </a:spcAft>
              </a:pPr>
              <a:r>
                <a:rPr lang="en-AU" sz="2400" dirty="0"/>
                <a:t>2 .Build</a:t>
              </a:r>
            </a:p>
          </p:txBody>
        </p:sp>
        <p:sp>
          <p:nvSpPr>
            <p:cNvPr id="11" name="Freeform 10"/>
            <p:cNvSpPr/>
            <p:nvPr/>
          </p:nvSpPr>
          <p:spPr>
            <a:xfrm>
              <a:off x="4960414" y="5215091"/>
              <a:ext cx="2555995" cy="972003"/>
            </a:xfrm>
            <a:custGeom>
              <a:avLst/>
              <a:gdLst>
                <a:gd name="connsiteX0" fmla="*/ 0 w 2555995"/>
                <a:gd name="connsiteY0" fmla="*/ 162004 h 972003"/>
                <a:gd name="connsiteX1" fmla="*/ 162004 w 2555995"/>
                <a:gd name="connsiteY1" fmla="*/ 0 h 972003"/>
                <a:gd name="connsiteX2" fmla="*/ 2393991 w 2555995"/>
                <a:gd name="connsiteY2" fmla="*/ 0 h 972003"/>
                <a:gd name="connsiteX3" fmla="*/ 2555995 w 2555995"/>
                <a:gd name="connsiteY3" fmla="*/ 162004 h 972003"/>
                <a:gd name="connsiteX4" fmla="*/ 2555995 w 2555995"/>
                <a:gd name="connsiteY4" fmla="*/ 809999 h 972003"/>
                <a:gd name="connsiteX5" fmla="*/ 2393991 w 2555995"/>
                <a:gd name="connsiteY5" fmla="*/ 972003 h 972003"/>
                <a:gd name="connsiteX6" fmla="*/ 162004 w 2555995"/>
                <a:gd name="connsiteY6" fmla="*/ 972003 h 972003"/>
                <a:gd name="connsiteX7" fmla="*/ 0 w 2555995"/>
                <a:gd name="connsiteY7" fmla="*/ 809999 h 972003"/>
                <a:gd name="connsiteX8" fmla="*/ 0 w 2555995"/>
                <a:gd name="connsiteY8" fmla="*/ 162004 h 97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5995" h="972003">
                  <a:moveTo>
                    <a:pt x="0" y="162004"/>
                  </a:moveTo>
                  <a:cubicBezTo>
                    <a:pt x="0" y="72532"/>
                    <a:pt x="72532" y="0"/>
                    <a:pt x="162004" y="0"/>
                  </a:cubicBezTo>
                  <a:lnTo>
                    <a:pt x="2393991" y="0"/>
                  </a:lnTo>
                  <a:cubicBezTo>
                    <a:pt x="2483463" y="0"/>
                    <a:pt x="2555995" y="72532"/>
                    <a:pt x="2555995" y="162004"/>
                  </a:cubicBezTo>
                  <a:lnTo>
                    <a:pt x="2555995" y="809999"/>
                  </a:lnTo>
                  <a:cubicBezTo>
                    <a:pt x="2555995" y="899471"/>
                    <a:pt x="2483463" y="972003"/>
                    <a:pt x="2393991" y="972003"/>
                  </a:cubicBezTo>
                  <a:lnTo>
                    <a:pt x="162004" y="972003"/>
                  </a:lnTo>
                  <a:cubicBezTo>
                    <a:pt x="72532" y="972003"/>
                    <a:pt x="0" y="899471"/>
                    <a:pt x="0" y="809999"/>
                  </a:cubicBezTo>
                  <a:lnTo>
                    <a:pt x="0" y="162004"/>
                  </a:lnTo>
                  <a:close/>
                </a:path>
              </a:pathLst>
            </a:custGeom>
            <a:ln w="28575"/>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8871" tIns="138871" rIns="138871" bIns="138871" numCol="1" spcCol="1270" anchor="ctr" anchorCtr="0">
              <a:noAutofit/>
            </a:bodyPr>
            <a:lstStyle/>
            <a:p>
              <a:pPr algn="ctr" defTabSz="1066693">
                <a:lnSpc>
                  <a:spcPct val="90000"/>
                </a:lnSpc>
                <a:spcBef>
                  <a:spcPct val="0"/>
                </a:spcBef>
                <a:spcAft>
                  <a:spcPct val="35000"/>
                </a:spcAft>
              </a:pPr>
              <a:r>
                <a:rPr lang="en-AU" sz="2400" dirty="0"/>
                <a:t>3. Measure</a:t>
              </a:r>
            </a:p>
          </p:txBody>
        </p:sp>
        <p:sp>
          <p:nvSpPr>
            <p:cNvPr id="12" name="Freeform 11"/>
            <p:cNvSpPr/>
            <p:nvPr/>
          </p:nvSpPr>
          <p:spPr>
            <a:xfrm>
              <a:off x="2849275" y="3246497"/>
              <a:ext cx="2555995" cy="972003"/>
            </a:xfrm>
            <a:custGeom>
              <a:avLst/>
              <a:gdLst>
                <a:gd name="connsiteX0" fmla="*/ 0 w 2555995"/>
                <a:gd name="connsiteY0" fmla="*/ 162004 h 972003"/>
                <a:gd name="connsiteX1" fmla="*/ 162004 w 2555995"/>
                <a:gd name="connsiteY1" fmla="*/ 0 h 972003"/>
                <a:gd name="connsiteX2" fmla="*/ 2393991 w 2555995"/>
                <a:gd name="connsiteY2" fmla="*/ 0 h 972003"/>
                <a:gd name="connsiteX3" fmla="*/ 2555995 w 2555995"/>
                <a:gd name="connsiteY3" fmla="*/ 162004 h 972003"/>
                <a:gd name="connsiteX4" fmla="*/ 2555995 w 2555995"/>
                <a:gd name="connsiteY4" fmla="*/ 809999 h 972003"/>
                <a:gd name="connsiteX5" fmla="*/ 2393991 w 2555995"/>
                <a:gd name="connsiteY5" fmla="*/ 972003 h 972003"/>
                <a:gd name="connsiteX6" fmla="*/ 162004 w 2555995"/>
                <a:gd name="connsiteY6" fmla="*/ 972003 h 972003"/>
                <a:gd name="connsiteX7" fmla="*/ 0 w 2555995"/>
                <a:gd name="connsiteY7" fmla="*/ 809999 h 972003"/>
                <a:gd name="connsiteX8" fmla="*/ 0 w 2555995"/>
                <a:gd name="connsiteY8" fmla="*/ 162004 h 97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5995" h="972003">
                  <a:moveTo>
                    <a:pt x="0" y="162004"/>
                  </a:moveTo>
                  <a:cubicBezTo>
                    <a:pt x="0" y="72532"/>
                    <a:pt x="72532" y="0"/>
                    <a:pt x="162004" y="0"/>
                  </a:cubicBezTo>
                  <a:lnTo>
                    <a:pt x="2393991" y="0"/>
                  </a:lnTo>
                  <a:cubicBezTo>
                    <a:pt x="2483463" y="0"/>
                    <a:pt x="2555995" y="72532"/>
                    <a:pt x="2555995" y="162004"/>
                  </a:cubicBezTo>
                  <a:lnTo>
                    <a:pt x="2555995" y="809999"/>
                  </a:lnTo>
                  <a:cubicBezTo>
                    <a:pt x="2555995" y="899471"/>
                    <a:pt x="2483463" y="972003"/>
                    <a:pt x="2393991" y="972003"/>
                  </a:cubicBezTo>
                  <a:lnTo>
                    <a:pt x="162004" y="972003"/>
                  </a:lnTo>
                  <a:cubicBezTo>
                    <a:pt x="72532" y="972003"/>
                    <a:pt x="0" y="899471"/>
                    <a:pt x="0" y="809999"/>
                  </a:cubicBezTo>
                  <a:lnTo>
                    <a:pt x="0" y="162004"/>
                  </a:lnTo>
                  <a:close/>
                </a:path>
              </a:pathLst>
            </a:custGeom>
            <a:ln w="28575"/>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38871" tIns="138871" rIns="138871" bIns="138871" numCol="1" spcCol="1270" anchor="ctr" anchorCtr="0">
              <a:noAutofit/>
            </a:bodyPr>
            <a:lstStyle/>
            <a:p>
              <a:pPr algn="ctr" defTabSz="1066693">
                <a:lnSpc>
                  <a:spcPct val="90000"/>
                </a:lnSpc>
                <a:spcBef>
                  <a:spcPct val="0"/>
                </a:spcBef>
                <a:spcAft>
                  <a:spcPct val="35000"/>
                </a:spcAft>
              </a:pPr>
              <a:r>
                <a:rPr lang="en-AU" sz="2400" dirty="0"/>
                <a:t>4. Learn</a:t>
              </a:r>
            </a:p>
          </p:txBody>
        </p:sp>
      </p:grpSp>
      <p:sp>
        <p:nvSpPr>
          <p:cNvPr id="6" name="TextBox 5"/>
          <p:cNvSpPr txBox="1"/>
          <p:nvPr/>
        </p:nvSpPr>
        <p:spPr>
          <a:xfrm>
            <a:off x="3199606" y="2936046"/>
            <a:ext cx="4067922" cy="523220"/>
          </a:xfrm>
          <a:prstGeom prst="rect">
            <a:avLst/>
          </a:prstGeom>
          <a:solidFill>
            <a:schemeClr val="bg2">
              <a:alpha val="61000"/>
            </a:schemeClr>
          </a:solidFill>
        </p:spPr>
        <p:txBody>
          <a:bodyPr wrap="square" rtlCol="0">
            <a:spAutoFit/>
          </a:bodyPr>
          <a:lstStyle/>
          <a:p>
            <a:r>
              <a:rPr lang="en-AU" sz="2800" b="1" dirty="0">
                <a:solidFill>
                  <a:schemeClr val="tx1">
                    <a:lumMod val="65000"/>
                    <a:lumOff val="35000"/>
                  </a:schemeClr>
                </a:solidFill>
              </a:rPr>
              <a:t>Pivot </a:t>
            </a:r>
            <a:r>
              <a:rPr lang="en-AU" sz="2800" b="1" dirty="0" smtClean="0">
                <a:solidFill>
                  <a:schemeClr val="tx1">
                    <a:lumMod val="65000"/>
                    <a:lumOff val="35000"/>
                  </a:schemeClr>
                </a:solidFill>
              </a:rPr>
              <a:t>| Continue </a:t>
            </a:r>
            <a:r>
              <a:rPr lang="en-AU" sz="2800" b="1" dirty="0">
                <a:solidFill>
                  <a:schemeClr val="tx1">
                    <a:lumMod val="65000"/>
                    <a:lumOff val="35000"/>
                  </a:schemeClr>
                </a:solidFill>
              </a:rPr>
              <a:t>| Stop</a:t>
            </a:r>
          </a:p>
        </p:txBody>
      </p:sp>
      <p:sp>
        <p:nvSpPr>
          <p:cNvPr id="4" name="Title 3"/>
          <p:cNvSpPr>
            <a:spLocks noGrp="1"/>
          </p:cNvSpPr>
          <p:nvPr>
            <p:ph type="title"/>
          </p:nvPr>
        </p:nvSpPr>
        <p:spPr/>
        <p:txBody>
          <a:bodyPr/>
          <a:lstStyle/>
          <a:p>
            <a:r>
              <a:rPr lang="en-US" dirty="0" smtClean="0"/>
              <a:t>What’s the end goal?</a:t>
            </a:r>
            <a:endParaRPr lang="en-AU" dirty="0"/>
          </a:p>
        </p:txBody>
      </p:sp>
      <p:sp>
        <p:nvSpPr>
          <p:cNvPr id="15" name="Footer Placeholder 3"/>
          <p:cNvSpPr>
            <a:spLocks noGrp="1"/>
          </p:cNvSpPr>
          <p:nvPr>
            <p:ph type="ftr" sz="quarter" idx="11"/>
          </p:nvPr>
        </p:nvSpPr>
        <p:spPr>
          <a:xfrm>
            <a:off x="932606" y="6468918"/>
            <a:ext cx="8235693" cy="312332"/>
          </a:xfrm>
        </p:spPr>
        <p:txBody>
          <a:bodyPr/>
          <a:lstStyle/>
          <a:p>
            <a:r>
              <a:rPr lang="en-AU" dirty="0" smtClean="0"/>
              <a:t>/ Copyright ©2015 by Readify Limited</a:t>
            </a:r>
            <a:endParaRPr lang="en-AU" dirty="0"/>
          </a:p>
        </p:txBody>
      </p:sp>
      <p:sp>
        <p:nvSpPr>
          <p:cNvPr id="16" name="Slide Number Placeholder 4"/>
          <p:cNvSpPr>
            <a:spLocks noGrp="1"/>
          </p:cNvSpPr>
          <p:nvPr>
            <p:ph type="sldNum" sz="quarter" idx="12"/>
          </p:nvPr>
        </p:nvSpPr>
        <p:spPr>
          <a:xfrm>
            <a:off x="793496" y="6468918"/>
            <a:ext cx="216024" cy="312332"/>
          </a:xfrm>
        </p:spPr>
        <p:txBody>
          <a:bodyPr/>
          <a:lstStyle/>
          <a:p>
            <a:fld id="{1DEBBDC7-4A1B-43E6-8DA6-58148E08E8A6}" type="slidenum">
              <a:rPr lang="en-AU" smtClean="0"/>
              <a:t>28</a:t>
            </a:fld>
            <a:endParaRPr lang="en-AU"/>
          </a:p>
        </p:txBody>
      </p:sp>
      <p:sp>
        <p:nvSpPr>
          <p:cNvPr id="2" name="TextBox 1"/>
          <p:cNvSpPr txBox="1"/>
          <p:nvPr/>
        </p:nvSpPr>
        <p:spPr>
          <a:xfrm>
            <a:off x="7130634" y="3686600"/>
            <a:ext cx="768159" cy="738664"/>
          </a:xfrm>
          <a:prstGeom prst="rect">
            <a:avLst/>
          </a:prstGeom>
          <a:noFill/>
        </p:spPr>
        <p:txBody>
          <a:bodyPr wrap="none" rtlCol="0">
            <a:spAutoFit/>
          </a:bodyPr>
          <a:lstStyle/>
          <a:p>
            <a:r>
              <a:rPr lang="en-US" b="1" i="1" dirty="0" smtClean="0"/>
              <a:t>One</a:t>
            </a:r>
          </a:p>
          <a:p>
            <a:r>
              <a:rPr lang="en-US" b="1" i="1" dirty="0" smtClean="0"/>
              <a:t>MVP</a:t>
            </a:r>
            <a:endParaRPr lang="en-AU" b="1" i="1" dirty="0"/>
          </a:p>
        </p:txBody>
      </p:sp>
    </p:spTree>
    <p:extLst>
      <p:ext uri="{BB962C8B-B14F-4D97-AF65-F5344CB8AC3E}">
        <p14:creationId xmlns:p14="http://schemas.microsoft.com/office/powerpoint/2010/main" val="33871296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04006" y="312584"/>
            <a:ext cx="6696744" cy="2000548"/>
          </a:xfrm>
          <a:prstGeom prst="rect">
            <a:avLst/>
          </a:prstGeom>
          <a:solidFill>
            <a:schemeClr val="bg1">
              <a:lumMod val="95000"/>
            </a:schemeClr>
          </a:solidFill>
          <a:ln w="25400">
            <a:solidFill>
              <a:schemeClr val="bg1"/>
            </a:solidFill>
          </a:ln>
        </p:spPr>
        <p:txBody>
          <a:bodyPr wrap="square" rtlCol="0">
            <a:spAutoFit/>
          </a:bodyPr>
          <a:lstStyle/>
          <a:p>
            <a:pPr algn="r"/>
            <a:r>
              <a:rPr lang="en-AU" sz="2800" b="1" i="1" dirty="0" smtClean="0">
                <a:solidFill>
                  <a:schemeClr val="tx1">
                    <a:lumMod val="50000"/>
                    <a:lumOff val="50000"/>
                  </a:schemeClr>
                </a:solidFill>
              </a:rPr>
              <a:t>STRATEGIC</a:t>
            </a:r>
            <a:endParaRPr lang="en-AU" sz="2800" dirty="0" smtClean="0">
              <a:solidFill>
                <a:schemeClr val="tx1">
                  <a:lumMod val="50000"/>
                  <a:lumOff val="50000"/>
                </a:schemeClr>
              </a:solidFill>
            </a:endParaRPr>
          </a:p>
          <a:p>
            <a:pPr algn="r"/>
            <a:r>
              <a:rPr lang="en-AU" sz="2800" dirty="0">
                <a:solidFill>
                  <a:schemeClr val="tx1">
                    <a:lumMod val="50000"/>
                    <a:lumOff val="50000"/>
                  </a:schemeClr>
                </a:solidFill>
              </a:rPr>
              <a:t>Opportunity Canvas</a:t>
            </a:r>
          </a:p>
          <a:p>
            <a:pPr algn="r"/>
            <a:r>
              <a:rPr lang="en-AU" sz="2800" dirty="0">
                <a:solidFill>
                  <a:schemeClr val="tx1">
                    <a:lumMod val="50000"/>
                    <a:lumOff val="50000"/>
                  </a:schemeClr>
                </a:solidFill>
              </a:rPr>
              <a:t>MVPs instead of projects</a:t>
            </a:r>
          </a:p>
          <a:p>
            <a:pPr algn="r"/>
            <a:r>
              <a:rPr lang="en-AU" sz="4000" b="1" dirty="0" smtClean="0">
                <a:solidFill>
                  <a:schemeClr val="tx1">
                    <a:lumMod val="50000"/>
                    <a:lumOff val="50000"/>
                  </a:schemeClr>
                </a:solidFill>
              </a:rPr>
              <a:t>Org </a:t>
            </a:r>
            <a:r>
              <a:rPr lang="en-AU" sz="4000" b="1" dirty="0">
                <a:solidFill>
                  <a:schemeClr val="tx1">
                    <a:lumMod val="50000"/>
                    <a:lumOff val="50000"/>
                  </a:schemeClr>
                </a:solidFill>
              </a:rPr>
              <a:t>Goals!</a:t>
            </a:r>
          </a:p>
        </p:txBody>
      </p:sp>
      <p:sp>
        <p:nvSpPr>
          <p:cNvPr id="2" name="Footer Placeholder 1"/>
          <p:cNvSpPr>
            <a:spLocks noGrp="1"/>
          </p:cNvSpPr>
          <p:nvPr>
            <p:ph type="ftr" sz="quarter" idx="11"/>
          </p:nvPr>
        </p:nvSpPr>
        <p:spPr/>
        <p:txBody>
          <a:bodyPr/>
          <a:lstStyle/>
          <a:p>
            <a:r>
              <a:rPr lang="en-AU" smtClean="0"/>
              <a:t>/ Copyright ©2015 by Readify Limited</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29</a:t>
            </a:fld>
            <a:endParaRPr lang="en-AU" dirty="0"/>
          </a:p>
        </p:txBody>
      </p:sp>
      <p:sp>
        <p:nvSpPr>
          <p:cNvPr id="14" name="Title 3"/>
          <p:cNvSpPr>
            <a:spLocks noGrp="1"/>
          </p:cNvSpPr>
          <p:nvPr>
            <p:ph type="title"/>
          </p:nvPr>
        </p:nvSpPr>
        <p:spPr>
          <a:xfrm>
            <a:off x="542286" y="5127373"/>
            <a:ext cx="5324320" cy="1143265"/>
          </a:xfrm>
        </p:spPr>
        <p:txBody>
          <a:bodyPr/>
          <a:lstStyle/>
          <a:p>
            <a:r>
              <a:rPr lang="en-US" b="1" dirty="0" smtClean="0"/>
              <a:t>Learning-based</a:t>
            </a:r>
            <a:br>
              <a:rPr lang="en-US" b="1" dirty="0" smtClean="0"/>
            </a:br>
            <a:r>
              <a:rPr lang="en-US" b="1" dirty="0" smtClean="0"/>
              <a:t>culture</a:t>
            </a:r>
            <a:endParaRPr lang="en-AU" b="1" dirty="0"/>
          </a:p>
        </p:txBody>
      </p:sp>
      <p:pic>
        <p:nvPicPr>
          <p:cNvPr id="17" name="Picture 16"/>
          <p:cNvPicPr>
            <a:picLocks noChangeAspect="1"/>
          </p:cNvPicPr>
          <p:nvPr/>
        </p:nvPicPr>
        <p:blipFill>
          <a:blip r:embed="rId3"/>
          <a:stretch>
            <a:fillRect/>
          </a:stretch>
        </p:blipFill>
        <p:spPr>
          <a:xfrm>
            <a:off x="462883" y="479002"/>
            <a:ext cx="1796321" cy="1704899"/>
          </a:xfrm>
          <a:prstGeom prst="rect">
            <a:avLst/>
          </a:prstGeom>
        </p:spPr>
      </p:pic>
      <p:sp>
        <p:nvSpPr>
          <p:cNvPr id="20" name="Circular Arrow 19"/>
          <p:cNvSpPr/>
          <p:nvPr/>
        </p:nvSpPr>
        <p:spPr>
          <a:xfrm rot="21253146">
            <a:off x="8432717" y="3263225"/>
            <a:ext cx="2376264" cy="2655824"/>
          </a:xfrm>
          <a:prstGeom prst="circularArrow">
            <a:avLst>
              <a:gd name="adj1" fmla="val 12500"/>
              <a:gd name="adj2" fmla="val 1142319"/>
              <a:gd name="adj3" fmla="val 20457681"/>
              <a:gd name="adj4" fmla="val 15879496"/>
              <a:gd name="adj5" fmla="val 149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TextBox 21"/>
          <p:cNvSpPr txBox="1"/>
          <p:nvPr/>
        </p:nvSpPr>
        <p:spPr>
          <a:xfrm>
            <a:off x="7725048" y="4779696"/>
            <a:ext cx="4194679" cy="1292662"/>
          </a:xfrm>
          <a:prstGeom prst="rect">
            <a:avLst/>
          </a:prstGeom>
          <a:solidFill>
            <a:schemeClr val="bg1">
              <a:lumMod val="95000"/>
            </a:schemeClr>
          </a:solidFill>
          <a:ln w="25400">
            <a:solidFill>
              <a:schemeClr val="bg1"/>
            </a:solidFill>
          </a:ln>
        </p:spPr>
        <p:txBody>
          <a:bodyPr wrap="square" rtlCol="0">
            <a:spAutoFit/>
          </a:bodyPr>
          <a:lstStyle/>
          <a:p>
            <a:pPr algn="r"/>
            <a:r>
              <a:rPr lang="en-AU" sz="1800" b="1" i="1" dirty="0" smtClean="0">
                <a:solidFill>
                  <a:schemeClr val="tx1">
                    <a:lumMod val="50000"/>
                    <a:lumOff val="50000"/>
                  </a:schemeClr>
                </a:solidFill>
              </a:rPr>
              <a:t>TECHNICAL</a:t>
            </a:r>
          </a:p>
          <a:p>
            <a:pPr algn="r"/>
            <a:r>
              <a:rPr lang="en-US" sz="1800" dirty="0">
                <a:solidFill>
                  <a:schemeClr val="tx1">
                    <a:lumMod val="50000"/>
                    <a:lumOff val="50000"/>
                  </a:schemeClr>
                </a:solidFill>
              </a:rPr>
              <a:t>Test </a:t>
            </a:r>
            <a:r>
              <a:rPr lang="en-US" sz="1800" dirty="0" smtClean="0">
                <a:solidFill>
                  <a:schemeClr val="tx1">
                    <a:lumMod val="50000"/>
                    <a:lumOff val="50000"/>
                  </a:schemeClr>
                </a:solidFill>
              </a:rPr>
              <a:t>Automation</a:t>
            </a:r>
            <a:endParaRPr lang="en-AU" sz="1800" dirty="0" smtClean="0">
              <a:solidFill>
                <a:schemeClr val="tx1">
                  <a:lumMod val="50000"/>
                  <a:lumOff val="50000"/>
                </a:schemeClr>
              </a:solidFill>
            </a:endParaRPr>
          </a:p>
          <a:p>
            <a:pPr algn="r"/>
            <a:r>
              <a:rPr lang="en-AU" sz="1800" dirty="0" smtClean="0">
                <a:solidFill>
                  <a:schemeClr val="tx1">
                    <a:lumMod val="50000"/>
                    <a:lumOff val="50000"/>
                  </a:schemeClr>
                </a:solidFill>
              </a:rPr>
              <a:t>Continuous Integration</a:t>
            </a:r>
          </a:p>
          <a:p>
            <a:pPr algn="r"/>
            <a:r>
              <a:rPr lang="en-AU" sz="2400" b="1" dirty="0" smtClean="0">
                <a:solidFill>
                  <a:schemeClr val="tx1">
                    <a:lumMod val="50000"/>
                    <a:lumOff val="50000"/>
                  </a:schemeClr>
                </a:solidFill>
              </a:rPr>
              <a:t>Technical Metrics</a:t>
            </a:r>
            <a:endParaRPr lang="en-AU" sz="2400" b="1" dirty="0">
              <a:solidFill>
                <a:schemeClr val="tx1">
                  <a:lumMod val="50000"/>
                  <a:lumOff val="50000"/>
                </a:schemeClr>
              </a:solidFill>
            </a:endParaRPr>
          </a:p>
        </p:txBody>
      </p:sp>
      <p:sp>
        <p:nvSpPr>
          <p:cNvPr id="25" name="TextBox 24"/>
          <p:cNvSpPr txBox="1"/>
          <p:nvPr/>
        </p:nvSpPr>
        <p:spPr>
          <a:xfrm>
            <a:off x="4192286" y="2790777"/>
            <a:ext cx="4948715" cy="1631216"/>
          </a:xfrm>
          <a:prstGeom prst="rect">
            <a:avLst/>
          </a:prstGeom>
          <a:solidFill>
            <a:schemeClr val="bg1">
              <a:lumMod val="95000"/>
            </a:schemeClr>
          </a:solidFill>
          <a:ln w="25400">
            <a:solidFill>
              <a:schemeClr val="bg1"/>
            </a:solidFill>
          </a:ln>
        </p:spPr>
        <p:txBody>
          <a:bodyPr wrap="square" rtlCol="0">
            <a:spAutoFit/>
          </a:bodyPr>
          <a:lstStyle/>
          <a:p>
            <a:pPr algn="r"/>
            <a:r>
              <a:rPr lang="en-AU" sz="2400" b="1" i="1" dirty="0" smtClean="0">
                <a:solidFill>
                  <a:schemeClr val="tx1">
                    <a:lumMod val="50000"/>
                    <a:lumOff val="50000"/>
                  </a:schemeClr>
                </a:solidFill>
              </a:rPr>
              <a:t>BUSINESS</a:t>
            </a:r>
          </a:p>
          <a:p>
            <a:pPr algn="r"/>
            <a:r>
              <a:rPr lang="en-AU" sz="2400" dirty="0">
                <a:solidFill>
                  <a:schemeClr val="tx1">
                    <a:lumMod val="50000"/>
                    <a:lumOff val="50000"/>
                  </a:schemeClr>
                </a:solidFill>
              </a:rPr>
              <a:t>A/B Testing</a:t>
            </a:r>
          </a:p>
          <a:p>
            <a:pPr algn="r"/>
            <a:r>
              <a:rPr lang="en-AU" sz="2400" dirty="0" smtClean="0">
                <a:solidFill>
                  <a:schemeClr val="tx1">
                    <a:lumMod val="50000"/>
                    <a:lumOff val="50000"/>
                  </a:schemeClr>
                </a:solidFill>
              </a:rPr>
              <a:t>Continuous Delivery</a:t>
            </a:r>
          </a:p>
          <a:p>
            <a:pPr algn="r"/>
            <a:r>
              <a:rPr lang="en-AU" sz="2800" b="1" dirty="0" smtClean="0">
                <a:solidFill>
                  <a:schemeClr val="tx1">
                    <a:lumMod val="50000"/>
                    <a:lumOff val="50000"/>
                  </a:schemeClr>
                </a:solidFill>
              </a:rPr>
              <a:t>Usage Analytics</a:t>
            </a:r>
            <a:endParaRPr lang="en-AU" sz="2800" b="1" dirty="0">
              <a:solidFill>
                <a:schemeClr val="tx1">
                  <a:lumMod val="50000"/>
                  <a:lumOff val="50000"/>
                </a:schemeClr>
              </a:solidFill>
            </a:endParaRPr>
          </a:p>
        </p:txBody>
      </p:sp>
      <p:sp>
        <p:nvSpPr>
          <p:cNvPr id="27" name="Circular Arrow 26"/>
          <p:cNvSpPr/>
          <p:nvPr/>
        </p:nvSpPr>
        <p:spPr>
          <a:xfrm rot="21253146">
            <a:off x="6392575" y="1164072"/>
            <a:ext cx="2376264" cy="2655824"/>
          </a:xfrm>
          <a:prstGeom prst="circularArrow">
            <a:avLst>
              <a:gd name="adj1" fmla="val 12500"/>
              <a:gd name="adj2" fmla="val 1142319"/>
              <a:gd name="adj3" fmla="val 20457681"/>
              <a:gd name="adj4" fmla="val 15879496"/>
              <a:gd name="adj5" fmla="val 149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16" name="Picture 15"/>
          <p:cNvPicPr>
            <a:picLocks noChangeAspect="1"/>
          </p:cNvPicPr>
          <p:nvPr/>
        </p:nvPicPr>
        <p:blipFill>
          <a:blip r:embed="rId3"/>
          <a:stretch>
            <a:fillRect/>
          </a:stretch>
        </p:blipFill>
        <p:spPr>
          <a:xfrm>
            <a:off x="4320165" y="2913265"/>
            <a:ext cx="1460574" cy="1386240"/>
          </a:xfrm>
          <a:prstGeom prst="rect">
            <a:avLst/>
          </a:prstGeom>
        </p:spPr>
      </p:pic>
      <p:pic>
        <p:nvPicPr>
          <p:cNvPr id="15" name="Picture 14"/>
          <p:cNvPicPr>
            <a:picLocks noChangeAspect="1"/>
          </p:cNvPicPr>
          <p:nvPr/>
        </p:nvPicPr>
        <p:blipFill>
          <a:blip r:embed="rId3"/>
          <a:stretch>
            <a:fillRect/>
          </a:stretch>
        </p:blipFill>
        <p:spPr>
          <a:xfrm>
            <a:off x="7847806" y="4859143"/>
            <a:ext cx="1143855" cy="1085639"/>
          </a:xfrm>
          <a:prstGeom prst="rect">
            <a:avLst/>
          </a:prstGeom>
        </p:spPr>
      </p:pic>
    </p:spTree>
    <p:extLst>
      <p:ext uri="{BB962C8B-B14F-4D97-AF65-F5344CB8AC3E}">
        <p14:creationId xmlns:p14="http://schemas.microsoft.com/office/powerpoint/2010/main" val="176390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138" b="5138"/>
          <a:stretch>
            <a:fillRect/>
          </a:stretch>
        </p:blipFill>
        <p:spPr/>
      </p:pic>
      <p:sp>
        <p:nvSpPr>
          <p:cNvPr id="5" name="TextBox 4"/>
          <p:cNvSpPr txBox="1"/>
          <p:nvPr/>
        </p:nvSpPr>
        <p:spPr>
          <a:xfrm>
            <a:off x="5309609" y="3658394"/>
            <a:ext cx="5509997" cy="1107996"/>
          </a:xfrm>
          <a:prstGeom prst="rect">
            <a:avLst/>
          </a:prstGeom>
          <a:noFill/>
        </p:spPr>
        <p:txBody>
          <a:bodyPr wrap="square" rtlCol="0">
            <a:spAutoFit/>
          </a:bodyPr>
          <a:lstStyle/>
          <a:p>
            <a:pPr algn="r"/>
            <a:r>
              <a:rPr lang="en-AU" sz="6600" b="1" dirty="0" smtClean="0">
                <a:solidFill>
                  <a:schemeClr val="accent2">
                    <a:lumMod val="50000"/>
                  </a:schemeClr>
                </a:solidFill>
              </a:rPr>
              <a:t>FOCUS</a:t>
            </a:r>
            <a:endParaRPr lang="en-AU" sz="4800" b="1" dirty="0" smtClean="0">
              <a:solidFill>
                <a:schemeClr val="accent2">
                  <a:lumMod val="50000"/>
                </a:schemeClr>
              </a:solidFill>
            </a:endParaRPr>
          </a:p>
        </p:txBody>
      </p:sp>
      <p:sp>
        <p:nvSpPr>
          <p:cNvPr id="6" name="TextBox 5"/>
          <p:cNvSpPr txBox="1"/>
          <p:nvPr/>
        </p:nvSpPr>
        <p:spPr>
          <a:xfrm>
            <a:off x="2361406" y="4769135"/>
            <a:ext cx="8458200" cy="1569660"/>
          </a:xfrm>
          <a:prstGeom prst="rect">
            <a:avLst/>
          </a:prstGeom>
          <a:noFill/>
        </p:spPr>
        <p:txBody>
          <a:bodyPr wrap="square" rtlCol="0">
            <a:spAutoFit/>
          </a:bodyPr>
          <a:lstStyle/>
          <a:p>
            <a:pPr algn="r"/>
            <a:r>
              <a:rPr lang="en-AU" sz="4800" b="1" dirty="0" smtClean="0"/>
              <a:t>BUSINESS AGILITY and INNOVATION</a:t>
            </a:r>
            <a:endParaRPr lang="en-AU" sz="3600" b="1" dirty="0" smtClean="0"/>
          </a:p>
        </p:txBody>
      </p:sp>
    </p:spTree>
    <p:extLst>
      <p:ext uri="{BB962C8B-B14F-4D97-AF65-F5344CB8AC3E}">
        <p14:creationId xmlns:p14="http://schemas.microsoft.com/office/powerpoint/2010/main" val="2232088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5077" b="5077"/>
          <a:stretch>
            <a:fillRect/>
          </a:stretch>
        </p:blipFill>
        <p:spPr/>
      </p:pic>
      <p:sp>
        <p:nvSpPr>
          <p:cNvPr id="3" name="Title 1"/>
          <p:cNvSpPr txBox="1">
            <a:spLocks/>
          </p:cNvSpPr>
          <p:nvPr/>
        </p:nvSpPr>
        <p:spPr>
          <a:xfrm>
            <a:off x="838622" y="333450"/>
            <a:ext cx="10513168" cy="1143265"/>
          </a:xfrm>
          <a:prstGeom prst="rect">
            <a:avLst/>
          </a:prstGeom>
        </p:spPr>
        <p:txBody>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r>
              <a:rPr lang="en-AU" dirty="0" smtClean="0">
                <a:solidFill>
                  <a:schemeClr val="bg1"/>
                </a:solidFill>
              </a:rPr>
              <a:t>Silver bullet!?</a:t>
            </a:r>
            <a:endParaRPr lang="en-AU" dirty="0">
              <a:solidFill>
                <a:schemeClr val="bg1"/>
              </a:solidFill>
            </a:endParaRPr>
          </a:p>
        </p:txBody>
      </p:sp>
    </p:spTree>
    <p:extLst>
      <p:ext uri="{BB962C8B-B14F-4D97-AF65-F5344CB8AC3E}">
        <p14:creationId xmlns:p14="http://schemas.microsoft.com/office/powerpoint/2010/main" val="21191188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8599" b="8599"/>
          <a:stretch>
            <a:fillRect/>
          </a:stretch>
        </p:blipFill>
        <p:spPr/>
      </p:pic>
    </p:spTree>
    <p:extLst>
      <p:ext uri="{BB962C8B-B14F-4D97-AF65-F5344CB8AC3E}">
        <p14:creationId xmlns:p14="http://schemas.microsoft.com/office/powerpoint/2010/main" val="17120334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0159" b="10159"/>
          <a:stretch>
            <a:fillRect/>
          </a:stretch>
        </p:blipFill>
        <p:spPr/>
      </p:pic>
      <p:sp>
        <p:nvSpPr>
          <p:cNvPr id="4" name="Title 1"/>
          <p:cNvSpPr txBox="1">
            <a:spLocks/>
          </p:cNvSpPr>
          <p:nvPr/>
        </p:nvSpPr>
        <p:spPr>
          <a:xfrm>
            <a:off x="369570" y="153194"/>
            <a:ext cx="4151630" cy="1325563"/>
          </a:xfrm>
          <a:prstGeom prst="rect">
            <a:avLst/>
          </a:prstGeom>
        </p:spPr>
        <p:txBody>
          <a:bodyPr>
            <a:noAutofit/>
          </a:bodyPr>
          <a:lstStyle>
            <a:lvl1pPr algn="l" defTabSz="1088502" rtl="0" eaLnBrk="1" latinLnBrk="0" hangingPunct="1">
              <a:lnSpc>
                <a:spcPts val="5000"/>
              </a:lnSpc>
              <a:spcBef>
                <a:spcPct val="0"/>
              </a:spcBef>
              <a:buNone/>
              <a:defRPr sz="5800" kern="1200" spc="-200" baseline="0">
                <a:solidFill>
                  <a:srgbClr val="00B0F0"/>
                </a:solidFill>
                <a:latin typeface="+mj-lt"/>
                <a:ea typeface="+mj-ea"/>
                <a:cs typeface="+mj-cs"/>
              </a:defRPr>
            </a:lvl1pPr>
          </a:lstStyle>
          <a:p>
            <a:pPr>
              <a:lnSpc>
                <a:spcPct val="100000"/>
              </a:lnSpc>
            </a:pPr>
            <a:r>
              <a:rPr lang="en-AU" sz="7200" b="1" dirty="0" smtClean="0">
                <a:solidFill>
                  <a:schemeClr val="tx2">
                    <a:lumMod val="75000"/>
                  </a:schemeClr>
                </a:solidFill>
                <a:latin typeface="Aharoni" panose="02010803020104030203" pitchFamily="2" charset="-79"/>
                <a:cs typeface="Aharoni" panose="02010803020104030203" pitchFamily="2" charset="-79"/>
              </a:rPr>
              <a:t>Cultural</a:t>
            </a:r>
            <a:br>
              <a:rPr lang="en-AU" sz="7200" b="1" dirty="0" smtClean="0">
                <a:solidFill>
                  <a:schemeClr val="tx2">
                    <a:lumMod val="75000"/>
                  </a:schemeClr>
                </a:solidFill>
                <a:latin typeface="Aharoni" panose="02010803020104030203" pitchFamily="2" charset="-79"/>
                <a:cs typeface="Aharoni" panose="02010803020104030203" pitchFamily="2" charset="-79"/>
              </a:rPr>
            </a:br>
            <a:r>
              <a:rPr lang="en-AU" sz="7200" b="1" dirty="0" smtClean="0">
                <a:solidFill>
                  <a:schemeClr val="tx2">
                    <a:lumMod val="75000"/>
                  </a:schemeClr>
                </a:solidFill>
                <a:latin typeface="Aharoni" panose="02010803020104030203" pitchFamily="2" charset="-79"/>
                <a:cs typeface="Aharoni" panose="02010803020104030203" pitchFamily="2" charset="-79"/>
              </a:rPr>
              <a:t>Change</a:t>
            </a:r>
            <a:endParaRPr lang="en-AU" sz="7200" b="1" dirty="0">
              <a:solidFill>
                <a:schemeClr val="tx2">
                  <a:lumMod val="7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9997313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Unscientific </a:t>
            </a:r>
            <a:r>
              <a:rPr lang="en-US" dirty="0" err="1" smtClean="0"/>
              <a:t>behaviours</a:t>
            </a:r>
            <a:endParaRPr lang="en-AU" dirty="0"/>
          </a:p>
        </p:txBody>
      </p:sp>
      <p:sp>
        <p:nvSpPr>
          <p:cNvPr id="3" name="Footer Placeholder 2"/>
          <p:cNvSpPr>
            <a:spLocks noGrp="1"/>
          </p:cNvSpPr>
          <p:nvPr>
            <p:ph type="ftr" sz="quarter" idx="11"/>
          </p:nvPr>
        </p:nvSpPr>
        <p:spPr/>
        <p:txBody>
          <a:bodyPr/>
          <a:lstStyle/>
          <a:p>
            <a:r>
              <a:rPr lang="en-AU" smtClean="0"/>
              <a:t>/ Copyright ©2015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t>33</a:t>
            </a:fld>
            <a:endParaRPr lang="en-AU"/>
          </a:p>
        </p:txBody>
      </p:sp>
      <p:sp>
        <p:nvSpPr>
          <p:cNvPr id="5" name="Content Placeholder 2"/>
          <p:cNvSpPr txBox="1">
            <a:spLocks/>
          </p:cNvSpPr>
          <p:nvPr/>
        </p:nvSpPr>
        <p:spPr>
          <a:xfrm>
            <a:off x="304006" y="1461037"/>
            <a:ext cx="10515600" cy="5321557"/>
          </a:xfrm>
          <a:prstGeom prst="rect">
            <a:avLst/>
          </a:prstGeom>
        </p:spPr>
        <p:txBody>
          <a:bodyPr anchor="ctr">
            <a:normAutofit/>
          </a:bodyPr>
          <a:lst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lgn="ctr">
              <a:buFont typeface="Segoe UI" panose="020B0502040204020203" pitchFamily="34" charset="0"/>
              <a:buNone/>
            </a:pPr>
            <a:r>
              <a:rPr lang="en-AU" sz="11500" dirty="0" smtClean="0"/>
              <a:t>Tenacity</a:t>
            </a:r>
          </a:p>
          <a:p>
            <a:pPr marL="0" indent="0" algn="ctr">
              <a:buFont typeface="Segoe UI" panose="020B0502040204020203" pitchFamily="34" charset="0"/>
              <a:buNone/>
            </a:pPr>
            <a:r>
              <a:rPr lang="en-AU" sz="9600" dirty="0" smtClean="0">
                <a:latin typeface="Bodoni MT Black" panose="02070A03080606020203" pitchFamily="18" charset="0"/>
              </a:rPr>
              <a:t>AUTHORITY</a:t>
            </a:r>
          </a:p>
          <a:p>
            <a:pPr marL="0" indent="0" algn="ctr">
              <a:buFont typeface="Segoe UI" panose="020B0502040204020203" pitchFamily="34" charset="0"/>
              <a:buNone/>
            </a:pPr>
            <a:r>
              <a:rPr lang="en-AU" sz="8800" dirty="0" smtClean="0">
                <a:latin typeface="Courier New" panose="02070309020205020404" pitchFamily="49" charset="0"/>
                <a:cs typeface="Courier New" panose="02070309020205020404" pitchFamily="49" charset="0"/>
              </a:rPr>
              <a:t>CONFORMITY</a:t>
            </a:r>
            <a:endParaRPr lang="en-AU" sz="6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07425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you don’t; someone else will</a:t>
            </a:r>
            <a:endParaRPr lang="en-AU" dirty="0"/>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34</a:t>
            </a:fld>
            <a:endParaRPr lang="en-AU"/>
          </a:p>
        </p:txBody>
      </p:sp>
      <p:sp>
        <p:nvSpPr>
          <p:cNvPr id="6" name="Rectangle 5"/>
          <p:cNvSpPr/>
          <p:nvPr/>
        </p:nvSpPr>
        <p:spPr>
          <a:xfrm>
            <a:off x="75406" y="2928045"/>
            <a:ext cx="7704856" cy="707886"/>
          </a:xfrm>
          <a:prstGeom prst="rect">
            <a:avLst/>
          </a:prstGeom>
        </p:spPr>
        <p:txBody>
          <a:bodyPr wrap="square">
            <a:spAutoFit/>
          </a:bodyPr>
          <a:lstStyle/>
          <a:p>
            <a:r>
              <a:rPr lang="en-AU" sz="4000" dirty="0" smtClean="0">
                <a:solidFill>
                  <a:schemeClr val="tx1">
                    <a:lumMod val="50000"/>
                    <a:lumOff val="50000"/>
                  </a:schemeClr>
                </a:solidFill>
              </a:rPr>
              <a:t>Deliver </a:t>
            </a:r>
            <a:r>
              <a:rPr lang="en-AU" sz="4000" dirty="0">
                <a:solidFill>
                  <a:schemeClr val="tx1">
                    <a:lumMod val="50000"/>
                    <a:lumOff val="50000"/>
                  </a:schemeClr>
                </a:solidFill>
              </a:rPr>
              <a:t>the </a:t>
            </a:r>
            <a:r>
              <a:rPr lang="en-AU" sz="4000" b="1" i="1" dirty="0" smtClean="0">
                <a:solidFill>
                  <a:schemeClr val="tx1">
                    <a:lumMod val="75000"/>
                    <a:lumOff val="25000"/>
                  </a:schemeClr>
                </a:solidFill>
              </a:rPr>
              <a:t>RIGHT</a:t>
            </a:r>
            <a:r>
              <a:rPr lang="en-AU" sz="4000" dirty="0" smtClean="0">
                <a:solidFill>
                  <a:schemeClr val="tx1">
                    <a:lumMod val="50000"/>
                    <a:lumOff val="50000"/>
                  </a:schemeClr>
                </a:solidFill>
              </a:rPr>
              <a:t> </a:t>
            </a:r>
            <a:r>
              <a:rPr lang="en-AU" sz="4000" dirty="0">
                <a:solidFill>
                  <a:schemeClr val="tx1">
                    <a:lumMod val="50000"/>
                    <a:lumOff val="50000"/>
                  </a:schemeClr>
                </a:solidFill>
              </a:rPr>
              <a:t>Things</a:t>
            </a:r>
          </a:p>
        </p:txBody>
      </p:sp>
      <p:sp>
        <p:nvSpPr>
          <p:cNvPr id="7" name="Rectangle 6"/>
          <p:cNvSpPr/>
          <p:nvPr/>
        </p:nvSpPr>
        <p:spPr>
          <a:xfrm>
            <a:off x="2595686" y="1613534"/>
            <a:ext cx="5381473" cy="769441"/>
          </a:xfrm>
          <a:prstGeom prst="rect">
            <a:avLst/>
          </a:prstGeom>
        </p:spPr>
        <p:txBody>
          <a:bodyPr wrap="none">
            <a:spAutoFit/>
          </a:bodyPr>
          <a:lstStyle/>
          <a:p>
            <a:r>
              <a:rPr lang="en-AU" sz="3600" dirty="0" smtClean="0">
                <a:solidFill>
                  <a:schemeClr val="bg1">
                    <a:lumMod val="50000"/>
                  </a:schemeClr>
                </a:solidFill>
              </a:rPr>
              <a:t>Deliver on </a:t>
            </a:r>
            <a:r>
              <a:rPr lang="en-AU" sz="4400" b="1" dirty="0">
                <a:solidFill>
                  <a:schemeClr val="tx1">
                    <a:lumMod val="75000"/>
                    <a:lumOff val="25000"/>
                  </a:schemeClr>
                </a:solidFill>
              </a:rPr>
              <a:t>Strategic</a:t>
            </a:r>
            <a:r>
              <a:rPr lang="en-AU" sz="3600" dirty="0">
                <a:solidFill>
                  <a:schemeClr val="tx1">
                    <a:lumMod val="75000"/>
                    <a:lumOff val="25000"/>
                  </a:schemeClr>
                </a:solidFill>
              </a:rPr>
              <a:t> </a:t>
            </a:r>
            <a:r>
              <a:rPr lang="en-AU" sz="3600" dirty="0">
                <a:solidFill>
                  <a:schemeClr val="bg1">
                    <a:lumMod val="50000"/>
                  </a:schemeClr>
                </a:solidFill>
              </a:rPr>
              <a:t>Goals</a:t>
            </a:r>
          </a:p>
        </p:txBody>
      </p:sp>
      <p:sp>
        <p:nvSpPr>
          <p:cNvPr id="8" name="Rectangle 7"/>
          <p:cNvSpPr/>
          <p:nvPr/>
        </p:nvSpPr>
        <p:spPr>
          <a:xfrm>
            <a:off x="2163638" y="4386776"/>
            <a:ext cx="8198976" cy="1107996"/>
          </a:xfrm>
          <a:prstGeom prst="rect">
            <a:avLst/>
          </a:prstGeom>
        </p:spPr>
        <p:txBody>
          <a:bodyPr wrap="none">
            <a:spAutoFit/>
          </a:bodyPr>
          <a:lstStyle/>
          <a:p>
            <a:r>
              <a:rPr lang="en-AU" sz="6600" dirty="0">
                <a:solidFill>
                  <a:schemeClr val="bg1">
                    <a:lumMod val="65000"/>
                  </a:schemeClr>
                </a:solidFill>
              </a:rPr>
              <a:t>Competitive Advantage</a:t>
            </a:r>
          </a:p>
        </p:txBody>
      </p:sp>
      <p:sp>
        <p:nvSpPr>
          <p:cNvPr id="9" name="Rectangle 8"/>
          <p:cNvSpPr/>
          <p:nvPr/>
        </p:nvSpPr>
        <p:spPr>
          <a:xfrm>
            <a:off x="4367138" y="5951597"/>
            <a:ext cx="3405484" cy="830997"/>
          </a:xfrm>
          <a:prstGeom prst="rect">
            <a:avLst/>
          </a:prstGeom>
        </p:spPr>
        <p:txBody>
          <a:bodyPr wrap="none">
            <a:spAutoFit/>
          </a:bodyPr>
          <a:lstStyle/>
          <a:p>
            <a:r>
              <a:rPr lang="en-AU" sz="3200" dirty="0">
                <a:solidFill>
                  <a:schemeClr val="tx1">
                    <a:lumMod val="50000"/>
                    <a:lumOff val="50000"/>
                  </a:schemeClr>
                </a:solidFill>
              </a:rPr>
              <a:t>Minimise</a:t>
            </a:r>
            <a:r>
              <a:rPr lang="en-AU" sz="4000" dirty="0">
                <a:solidFill>
                  <a:schemeClr val="tx1">
                    <a:lumMod val="50000"/>
                    <a:lumOff val="50000"/>
                  </a:schemeClr>
                </a:solidFill>
              </a:rPr>
              <a:t> </a:t>
            </a:r>
            <a:r>
              <a:rPr lang="en-AU" sz="4800" dirty="0" smtClean="0">
                <a:solidFill>
                  <a:schemeClr val="tx1">
                    <a:lumMod val="50000"/>
                    <a:lumOff val="50000"/>
                  </a:schemeClr>
                </a:solidFill>
              </a:rPr>
              <a:t>Waste</a:t>
            </a:r>
            <a:endParaRPr lang="en-AU" sz="4800" dirty="0">
              <a:solidFill>
                <a:schemeClr val="tx1">
                  <a:lumMod val="50000"/>
                  <a:lumOff val="50000"/>
                </a:schemeClr>
              </a:solidFill>
            </a:endParaRPr>
          </a:p>
        </p:txBody>
      </p:sp>
      <p:sp>
        <p:nvSpPr>
          <p:cNvPr id="10" name="TextBox 9"/>
          <p:cNvSpPr txBox="1"/>
          <p:nvPr/>
        </p:nvSpPr>
        <p:spPr>
          <a:xfrm>
            <a:off x="6124078" y="3281988"/>
            <a:ext cx="5012392" cy="830997"/>
          </a:xfrm>
          <a:prstGeom prst="rect">
            <a:avLst/>
          </a:prstGeom>
          <a:noFill/>
        </p:spPr>
        <p:txBody>
          <a:bodyPr wrap="square" rtlCol="0">
            <a:spAutoFit/>
          </a:bodyPr>
          <a:lstStyle/>
          <a:p>
            <a:pPr algn="r"/>
            <a:r>
              <a:rPr lang="en-AU" sz="4800" i="1" dirty="0" smtClean="0">
                <a:solidFill>
                  <a:schemeClr val="tx1">
                    <a:lumMod val="65000"/>
                    <a:lumOff val="35000"/>
                  </a:schemeClr>
                </a:solidFill>
              </a:rPr>
              <a:t>Rapid</a:t>
            </a:r>
            <a:r>
              <a:rPr lang="en-AU" sz="4800" dirty="0" smtClean="0">
                <a:solidFill>
                  <a:schemeClr val="tx1">
                    <a:lumMod val="65000"/>
                    <a:lumOff val="35000"/>
                  </a:schemeClr>
                </a:solidFill>
              </a:rPr>
              <a:t> Innovation</a:t>
            </a:r>
            <a:endParaRPr lang="en-AU" dirty="0">
              <a:solidFill>
                <a:schemeClr val="tx1">
                  <a:lumMod val="65000"/>
                  <a:lumOff val="35000"/>
                </a:schemeClr>
              </a:solidFill>
            </a:endParaRPr>
          </a:p>
        </p:txBody>
      </p:sp>
    </p:spTree>
    <p:extLst>
      <p:ext uri="{BB962C8B-B14F-4D97-AF65-F5344CB8AC3E}">
        <p14:creationId xmlns:p14="http://schemas.microsoft.com/office/powerpoint/2010/main" val="20911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357" r="4357"/>
          <a:stretch>
            <a:fillRect/>
          </a:stretch>
        </p:blipFill>
        <p:spPr/>
      </p:pic>
    </p:spTree>
    <p:extLst>
      <p:ext uri="{BB962C8B-B14F-4D97-AF65-F5344CB8AC3E}">
        <p14:creationId xmlns:p14="http://schemas.microsoft.com/office/powerpoint/2010/main" val="38574683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AU" dirty="0"/>
          </a:p>
        </p:txBody>
      </p:sp>
      <p:sp>
        <p:nvSpPr>
          <p:cNvPr id="3" name="Subtitle 2"/>
          <p:cNvSpPr txBox="1">
            <a:spLocks/>
          </p:cNvSpPr>
          <p:nvPr/>
        </p:nvSpPr>
        <p:spPr>
          <a:xfrm>
            <a:off x="304006" y="5241082"/>
            <a:ext cx="7056606" cy="1008112"/>
          </a:xfrm>
          <a:prstGeom prst="rect">
            <a:avLst/>
          </a:prstGeom>
        </p:spPr>
        <p:txBody>
          <a:bodyPr/>
          <a:lstStyle>
            <a:lvl1pPr marL="265113" indent="-265113" algn="l" defTabSz="1088502" rtl="0" eaLnBrk="1" latinLnBrk="0" hangingPunct="1">
              <a:spcBef>
                <a:spcPts val="1200"/>
              </a:spcBef>
              <a:buClr>
                <a:srgbClr val="E5007E"/>
              </a:buClr>
              <a:buFont typeface="Segoe UI" panose="020B0502040204020203" pitchFamily="34" charset="0"/>
              <a:buChar char="›"/>
              <a:defRPr sz="3600" kern="1200" spc="0" baseline="0">
                <a:solidFill>
                  <a:schemeClr val="tx1"/>
                </a:solidFill>
                <a:latin typeface="+mn-lt"/>
                <a:ea typeface="+mn-ea"/>
                <a:cs typeface="+mn-cs"/>
              </a:defRPr>
            </a:lvl1pPr>
            <a:lvl2pPr marL="538163"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2pPr>
            <a:lvl3pPr marL="803275"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3pPr>
            <a:lvl4pPr marL="1076325" indent="-273050"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4pPr>
            <a:lvl5pPr marL="1341438" indent="-265113" algn="l" defTabSz="1088502" rtl="0" eaLnBrk="1" latinLnBrk="0" hangingPunct="1">
              <a:spcBef>
                <a:spcPts val="0"/>
              </a:spcBef>
              <a:buClr>
                <a:srgbClr val="E5007E"/>
              </a:buClr>
              <a:buFont typeface="Segoe UI" panose="020B0502040204020203" pitchFamily="34" charset="0"/>
              <a:buChar char="›"/>
              <a:defRPr sz="3600" kern="1200" spc="0" baseline="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spcBef>
                <a:spcPts val="0"/>
              </a:spcBef>
              <a:buNone/>
            </a:pPr>
            <a:r>
              <a:rPr lang="en-US" sz="2000" dirty="0" smtClean="0">
                <a:solidFill>
                  <a:schemeClr val="bg1"/>
                </a:solidFill>
              </a:rPr>
              <a:t>Rob Moore</a:t>
            </a:r>
          </a:p>
          <a:p>
            <a:pPr marL="0" indent="0">
              <a:spcBef>
                <a:spcPts val="0"/>
              </a:spcBef>
              <a:buNone/>
            </a:pPr>
            <a:r>
              <a:rPr lang="en-US" sz="2000" dirty="0" smtClean="0">
                <a:solidFill>
                  <a:schemeClr val="bg1"/>
                </a:solidFill>
              </a:rPr>
              <a:t>Principal Consultant</a:t>
            </a:r>
          </a:p>
          <a:p>
            <a:pPr marL="0" indent="0">
              <a:spcBef>
                <a:spcPts val="0"/>
              </a:spcBef>
              <a:buNone/>
            </a:pPr>
            <a:r>
              <a:rPr lang="en-US" sz="2000" dirty="0" smtClean="0">
                <a:solidFill>
                  <a:schemeClr val="bg1"/>
                </a:solidFill>
              </a:rPr>
              <a:t>rob.moore@readify.net</a:t>
            </a:r>
            <a:endParaRPr lang="en-AU" sz="2000" dirty="0">
              <a:solidFill>
                <a:schemeClr val="bg1"/>
              </a:solidFill>
            </a:endParaRPr>
          </a:p>
        </p:txBody>
      </p:sp>
    </p:spTree>
    <p:extLst>
      <p:ext uri="{BB962C8B-B14F-4D97-AF65-F5344CB8AC3E}">
        <p14:creationId xmlns:p14="http://schemas.microsoft.com/office/powerpoint/2010/main" val="2163577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innovate?</a:t>
            </a:r>
            <a:endParaRPr lang="en-AU" dirty="0"/>
          </a:p>
        </p:txBody>
      </p:sp>
      <p:sp>
        <p:nvSpPr>
          <p:cNvPr id="3" name="Content Placeholder 2"/>
          <p:cNvSpPr>
            <a:spLocks noGrp="1"/>
          </p:cNvSpPr>
          <p:nvPr>
            <p:ph idx="1"/>
          </p:nvPr>
        </p:nvSpPr>
        <p:spPr/>
        <p:txBody>
          <a:bodyPr/>
          <a:lstStyle/>
          <a:p>
            <a:r>
              <a:rPr lang="en-US" dirty="0" smtClean="0"/>
              <a:t>Reduce costs</a:t>
            </a:r>
          </a:p>
          <a:p>
            <a:r>
              <a:rPr lang="en-US" dirty="0"/>
              <a:t>I</a:t>
            </a:r>
            <a:r>
              <a:rPr lang="en-US" dirty="0" smtClean="0"/>
              <a:t>ncrease efficiency</a:t>
            </a:r>
          </a:p>
          <a:p>
            <a:r>
              <a:rPr lang="en-US" dirty="0"/>
              <a:t>I</a:t>
            </a:r>
            <a:r>
              <a:rPr lang="en-US" dirty="0" smtClean="0"/>
              <a:t>ncrease </a:t>
            </a:r>
            <a:r>
              <a:rPr lang="en-US" dirty="0"/>
              <a:t>market </a:t>
            </a:r>
            <a:r>
              <a:rPr lang="en-US" dirty="0" smtClean="0"/>
              <a:t>share</a:t>
            </a:r>
          </a:p>
          <a:p>
            <a:r>
              <a:rPr lang="en-US" dirty="0"/>
              <a:t>I</a:t>
            </a:r>
            <a:r>
              <a:rPr lang="en-US" dirty="0" smtClean="0"/>
              <a:t>mprove </a:t>
            </a:r>
            <a:r>
              <a:rPr lang="en-US" dirty="0"/>
              <a:t>customer </a:t>
            </a:r>
            <a:r>
              <a:rPr lang="en-US" dirty="0" smtClean="0"/>
              <a:t>engagement</a:t>
            </a:r>
          </a:p>
          <a:p>
            <a:r>
              <a:rPr lang="en-US" dirty="0"/>
              <a:t>L</a:t>
            </a:r>
            <a:r>
              <a:rPr lang="en-US" dirty="0" smtClean="0"/>
              <a:t>everage </a:t>
            </a:r>
            <a:r>
              <a:rPr lang="en-US" dirty="0"/>
              <a:t>a competitive </a:t>
            </a:r>
            <a:r>
              <a:rPr lang="en-US" dirty="0" smtClean="0"/>
              <a:t>advantage</a:t>
            </a:r>
            <a:endParaRPr lang="en-AU" dirty="0"/>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4</a:t>
            </a:fld>
            <a:endParaRPr lang="en-AU"/>
          </a:p>
        </p:txBody>
      </p:sp>
    </p:spTree>
    <p:extLst>
      <p:ext uri="{BB962C8B-B14F-4D97-AF65-F5344CB8AC3E}">
        <p14:creationId xmlns:p14="http://schemas.microsoft.com/office/powerpoint/2010/main" val="41201738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6000" dirty="0"/>
              <a:t>“</a:t>
            </a:r>
            <a:r>
              <a:rPr lang="en-AU" sz="6000" dirty="0" err="1"/>
              <a:t>reduc</a:t>
            </a:r>
            <a:r>
              <a:rPr lang="en-AU" sz="6000" dirty="0"/>
              <a:t>[</a:t>
            </a:r>
            <a:r>
              <a:rPr lang="en-AU" sz="6000" dirty="0" err="1"/>
              <a:t>ing</a:t>
            </a:r>
            <a:r>
              <a:rPr lang="en-AU" sz="6000" dirty="0"/>
              <a:t>] the cost, time, and risk of delivering incremental changes to users”</a:t>
            </a:r>
          </a:p>
        </p:txBody>
      </p:sp>
      <p:sp>
        <p:nvSpPr>
          <p:cNvPr id="3" name="Footer Placeholder 2"/>
          <p:cNvSpPr>
            <a:spLocks noGrp="1"/>
          </p:cNvSpPr>
          <p:nvPr>
            <p:ph type="ftr" sz="quarter" idx="11"/>
          </p:nvPr>
        </p:nvSpPr>
        <p:spPr/>
        <p:txBody>
          <a:bodyPr/>
          <a:lstStyle/>
          <a:p>
            <a:r>
              <a:rPr lang="en-AU" smtClean="0"/>
              <a:t>/ Copyright ©2015 by Readify Limited</a:t>
            </a:r>
            <a:endParaRPr lang="en-AU" dirty="0"/>
          </a:p>
        </p:txBody>
      </p:sp>
      <p:sp>
        <p:nvSpPr>
          <p:cNvPr id="4" name="Slide Number Placeholder 3"/>
          <p:cNvSpPr>
            <a:spLocks noGrp="1"/>
          </p:cNvSpPr>
          <p:nvPr>
            <p:ph type="sldNum" sz="quarter" idx="12"/>
          </p:nvPr>
        </p:nvSpPr>
        <p:spPr/>
        <p:txBody>
          <a:bodyPr/>
          <a:lstStyle/>
          <a:p>
            <a:fld id="{1DEBBDC7-4A1B-43E6-8DA6-58148E08E8A6}" type="slidenum">
              <a:rPr lang="en-AU" smtClean="0"/>
              <a:pPr/>
              <a:t>5</a:t>
            </a:fld>
            <a:endParaRPr lang="en-AU" dirty="0"/>
          </a:p>
        </p:txBody>
      </p:sp>
      <p:sp>
        <p:nvSpPr>
          <p:cNvPr id="5" name="Subtitle 4"/>
          <p:cNvSpPr>
            <a:spLocks noGrp="1"/>
          </p:cNvSpPr>
          <p:nvPr>
            <p:ph type="subTitle" idx="1"/>
          </p:nvPr>
        </p:nvSpPr>
        <p:spPr/>
        <p:txBody>
          <a:bodyPr/>
          <a:lstStyle/>
          <a:p>
            <a:r>
              <a:rPr lang="en-AU" dirty="0" smtClean="0"/>
              <a:t>Jez </a:t>
            </a:r>
            <a:r>
              <a:rPr lang="en-AU" dirty="0"/>
              <a:t>Humble</a:t>
            </a:r>
          </a:p>
          <a:p>
            <a:r>
              <a:rPr lang="en-AU" dirty="0"/>
              <a:t>Principal Consultant, </a:t>
            </a:r>
            <a:r>
              <a:rPr lang="en-AU" dirty="0" err="1"/>
              <a:t>ThoughtWorks</a:t>
            </a:r>
            <a:endParaRPr lang="en-AU" dirty="0"/>
          </a:p>
          <a:p>
            <a:endParaRPr lang="en-AU" dirty="0"/>
          </a:p>
          <a:p>
            <a:endParaRPr lang="en-AU" dirty="0"/>
          </a:p>
        </p:txBody>
      </p:sp>
      <p:sp>
        <p:nvSpPr>
          <p:cNvPr id="6" name="Content Placeholder 2"/>
          <p:cNvSpPr txBox="1">
            <a:spLocks/>
          </p:cNvSpPr>
          <p:nvPr/>
        </p:nvSpPr>
        <p:spPr>
          <a:xfrm>
            <a:off x="838091" y="175389"/>
            <a:ext cx="10514231" cy="1044893"/>
          </a:xfrm>
          <a:prstGeom prst="rect">
            <a:avLst/>
          </a:prstGeom>
        </p:spPr>
        <p:txBody>
          <a:bodyPr vert="horz" lIns="91428" tIns="45714" rIns="91428" bIns="45714" rtlCol="0">
            <a:normAutofit/>
          </a:bodyPr>
          <a:lstStyle>
            <a:lvl1pPr marL="0" indent="0" algn="l" defTabSz="914400" rtl="0" eaLnBrk="1" latinLnBrk="0" hangingPunct="1">
              <a:lnSpc>
                <a:spcPct val="90000"/>
              </a:lnSpc>
              <a:spcBef>
                <a:spcPts val="0"/>
              </a:spcBef>
              <a:buFont typeface="Arial" panose="020B0604020202020204" pitchFamily="34" charset="0"/>
              <a:buNone/>
              <a:defRPr sz="4199" kern="1200" spc="-150" baseline="0">
                <a:solidFill>
                  <a:schemeClr val="bg1"/>
                </a:solidFill>
                <a:latin typeface="+mn-lt"/>
                <a:ea typeface="+mn-ea"/>
                <a:cs typeface="+mn-cs"/>
              </a:defRPr>
            </a:lvl1pPr>
            <a:lvl2pPr marL="544142"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088284"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632426"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217656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2720710"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3264852"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380899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4353136"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pPr algn="r"/>
            <a:r>
              <a:rPr lang="en-AU" sz="5399" dirty="0">
                <a:latin typeface="Impact" panose="020B0806030902050204" pitchFamily="34" charset="0"/>
              </a:rPr>
              <a:t>Continuous Delivery</a:t>
            </a:r>
          </a:p>
        </p:txBody>
      </p:sp>
    </p:spTree>
    <p:extLst>
      <p:ext uri="{BB962C8B-B14F-4D97-AF65-F5344CB8AC3E}">
        <p14:creationId xmlns:p14="http://schemas.microsoft.com/office/powerpoint/2010/main" val="20062700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89" r="289"/>
          <a:stretch>
            <a:fillRect/>
          </a:stretch>
        </p:blipFill>
        <p:spPr/>
      </p:pic>
    </p:spTree>
    <p:extLst>
      <p:ext uri="{BB962C8B-B14F-4D97-AF65-F5344CB8AC3E}">
        <p14:creationId xmlns:p14="http://schemas.microsoft.com/office/powerpoint/2010/main" val="27144923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and time again…</a:t>
            </a:r>
            <a:endParaRPr lang="en-AU" dirty="0"/>
          </a:p>
        </p:txBody>
      </p:sp>
      <p:sp>
        <p:nvSpPr>
          <p:cNvPr id="3" name="Content Placeholder 2"/>
          <p:cNvSpPr>
            <a:spLocks noGrp="1"/>
          </p:cNvSpPr>
          <p:nvPr>
            <p:ph idx="1"/>
          </p:nvPr>
        </p:nvSpPr>
        <p:spPr/>
        <p:txBody>
          <a:bodyPr/>
          <a:lstStyle/>
          <a:p>
            <a:r>
              <a:rPr lang="en-US" dirty="0"/>
              <a:t>Waste and inefficiency</a:t>
            </a:r>
          </a:p>
          <a:p>
            <a:r>
              <a:rPr lang="en-US" dirty="0" smtClean="0"/>
              <a:t>Overblown scopes</a:t>
            </a:r>
          </a:p>
          <a:p>
            <a:r>
              <a:rPr lang="en-US" dirty="0"/>
              <a:t>B</a:t>
            </a:r>
            <a:r>
              <a:rPr lang="en-US" dirty="0" smtClean="0"/>
              <a:t>ig </a:t>
            </a:r>
            <a:r>
              <a:rPr lang="en-US" dirty="0"/>
              <a:t>bang </a:t>
            </a:r>
            <a:r>
              <a:rPr lang="en-US" dirty="0" smtClean="0"/>
              <a:t>deployments</a:t>
            </a:r>
          </a:p>
          <a:p>
            <a:r>
              <a:rPr lang="en-US" dirty="0" smtClean="0"/>
              <a:t>Long funding cycles</a:t>
            </a:r>
          </a:p>
          <a:p>
            <a:r>
              <a:rPr lang="en-US" dirty="0" smtClean="0"/>
              <a:t>Lack </a:t>
            </a:r>
            <a:r>
              <a:rPr lang="en-US" dirty="0"/>
              <a:t>of </a:t>
            </a:r>
            <a:r>
              <a:rPr lang="en-US" dirty="0" smtClean="0"/>
              <a:t>measurement</a:t>
            </a:r>
          </a:p>
          <a:p>
            <a:r>
              <a:rPr lang="en-US" dirty="0" smtClean="0"/>
              <a:t>Lack of </a:t>
            </a:r>
            <a:r>
              <a:rPr lang="en-US" dirty="0" err="1"/>
              <a:t>realisation</a:t>
            </a:r>
            <a:r>
              <a:rPr lang="en-US" dirty="0"/>
              <a:t> of </a:t>
            </a:r>
            <a:r>
              <a:rPr lang="en-US" dirty="0" smtClean="0"/>
              <a:t>outcomes</a:t>
            </a:r>
            <a:endParaRPr lang="en-AU" dirty="0"/>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7</a:t>
            </a:fld>
            <a:endParaRPr lang="en-AU"/>
          </a:p>
        </p:txBody>
      </p:sp>
    </p:spTree>
    <p:extLst>
      <p:ext uri="{BB962C8B-B14F-4D97-AF65-F5344CB8AC3E}">
        <p14:creationId xmlns:p14="http://schemas.microsoft.com/office/powerpoint/2010/main" val="2322892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see these problems?</a:t>
            </a:r>
            <a:endParaRPr lang="en-AU" dirty="0"/>
          </a:p>
        </p:txBody>
      </p:sp>
      <p:sp>
        <p:nvSpPr>
          <p:cNvPr id="4" name="Footer Placeholder 3"/>
          <p:cNvSpPr>
            <a:spLocks noGrp="1"/>
          </p:cNvSpPr>
          <p:nvPr>
            <p:ph type="ftr" sz="quarter" idx="11"/>
          </p:nvPr>
        </p:nvSpPr>
        <p:spPr/>
        <p:txBody>
          <a:bodyPr/>
          <a:lstStyle/>
          <a:p>
            <a:r>
              <a:rPr lang="en-AU" smtClean="0"/>
              <a:t>/ Copyright ©2015 by Readify Limited</a:t>
            </a:r>
            <a:endParaRPr lang="en-AU" dirty="0"/>
          </a:p>
        </p:txBody>
      </p:sp>
      <p:sp>
        <p:nvSpPr>
          <p:cNvPr id="5" name="Slide Number Placeholder 4"/>
          <p:cNvSpPr>
            <a:spLocks noGrp="1"/>
          </p:cNvSpPr>
          <p:nvPr>
            <p:ph type="sldNum" sz="quarter" idx="12"/>
          </p:nvPr>
        </p:nvSpPr>
        <p:spPr/>
        <p:txBody>
          <a:bodyPr/>
          <a:lstStyle/>
          <a:p>
            <a:fld id="{1DEBBDC7-4A1B-43E6-8DA6-58148E08E8A6}" type="slidenum">
              <a:rPr lang="en-AU" smtClean="0"/>
              <a:t>8</a:t>
            </a:fld>
            <a:endParaRPr lang="en-AU"/>
          </a:p>
        </p:txBody>
      </p:sp>
      <p:sp>
        <p:nvSpPr>
          <p:cNvPr id="7" name="Rectangle 6"/>
          <p:cNvSpPr/>
          <p:nvPr/>
        </p:nvSpPr>
        <p:spPr>
          <a:xfrm>
            <a:off x="3941501" y="3582194"/>
            <a:ext cx="3273302" cy="1796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High </a:t>
            </a:r>
            <a:r>
              <a:rPr lang="en-AU" sz="2400" dirty="0" smtClean="0">
                <a:solidFill>
                  <a:schemeClr val="bg1"/>
                </a:solidFill>
              </a:rPr>
              <a:t>Performing</a:t>
            </a:r>
            <a:br>
              <a:rPr lang="en-AU" sz="2400" dirty="0" smtClean="0">
                <a:solidFill>
                  <a:schemeClr val="bg1"/>
                </a:solidFill>
              </a:rPr>
            </a:br>
            <a:r>
              <a:rPr lang="en-AU" sz="2400" dirty="0" smtClean="0">
                <a:solidFill>
                  <a:schemeClr val="bg1"/>
                </a:solidFill>
              </a:rPr>
              <a:t>Agile Team</a:t>
            </a:r>
            <a:endParaRPr lang="en-AU" sz="2400" dirty="0">
              <a:solidFill>
                <a:schemeClr val="bg1"/>
              </a:solidFill>
            </a:endParaRPr>
          </a:p>
        </p:txBody>
      </p:sp>
      <p:sp>
        <p:nvSpPr>
          <p:cNvPr id="8" name="Rectangle 7"/>
          <p:cNvSpPr/>
          <p:nvPr/>
        </p:nvSpPr>
        <p:spPr>
          <a:xfrm>
            <a:off x="380206" y="3596723"/>
            <a:ext cx="3273302" cy="179662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Rectangle 8"/>
          <p:cNvSpPr/>
          <p:nvPr/>
        </p:nvSpPr>
        <p:spPr>
          <a:xfrm>
            <a:off x="7502798" y="3579442"/>
            <a:ext cx="3273302" cy="1796624"/>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p:cNvSpPr txBox="1"/>
          <p:nvPr/>
        </p:nvSpPr>
        <p:spPr>
          <a:xfrm>
            <a:off x="380206" y="1721418"/>
            <a:ext cx="3273301" cy="461605"/>
          </a:xfrm>
          <a:prstGeom prst="rect">
            <a:avLst/>
          </a:prstGeom>
          <a:noFill/>
        </p:spPr>
        <p:txBody>
          <a:bodyPr wrap="square" rtlCol="0">
            <a:spAutoFit/>
          </a:bodyPr>
          <a:lstStyle/>
          <a:p>
            <a:pPr algn="ctr"/>
            <a:r>
              <a:rPr lang="en-AU" sz="2400" dirty="0">
                <a:solidFill>
                  <a:schemeClr val="bg1">
                    <a:lumMod val="50000"/>
                  </a:schemeClr>
                </a:solidFill>
              </a:rPr>
              <a:t>Planning</a:t>
            </a:r>
          </a:p>
        </p:txBody>
      </p:sp>
      <p:sp>
        <p:nvSpPr>
          <p:cNvPr id="11" name="TextBox 10"/>
          <p:cNvSpPr txBox="1"/>
          <p:nvPr/>
        </p:nvSpPr>
        <p:spPr>
          <a:xfrm>
            <a:off x="3941503" y="1721418"/>
            <a:ext cx="3273301" cy="461605"/>
          </a:xfrm>
          <a:prstGeom prst="rect">
            <a:avLst/>
          </a:prstGeom>
          <a:noFill/>
        </p:spPr>
        <p:txBody>
          <a:bodyPr wrap="square" rtlCol="0">
            <a:spAutoFit/>
          </a:bodyPr>
          <a:lstStyle/>
          <a:p>
            <a:pPr algn="ctr"/>
            <a:r>
              <a:rPr lang="en-AU" sz="2400" dirty="0">
                <a:solidFill>
                  <a:schemeClr val="bg1">
                    <a:lumMod val="50000"/>
                  </a:schemeClr>
                </a:solidFill>
              </a:rPr>
              <a:t>Development</a:t>
            </a:r>
          </a:p>
        </p:txBody>
      </p:sp>
      <p:sp>
        <p:nvSpPr>
          <p:cNvPr id="12" name="TextBox 11"/>
          <p:cNvSpPr txBox="1"/>
          <p:nvPr/>
        </p:nvSpPr>
        <p:spPr>
          <a:xfrm>
            <a:off x="7502799" y="1721418"/>
            <a:ext cx="3273301" cy="461605"/>
          </a:xfrm>
          <a:prstGeom prst="rect">
            <a:avLst/>
          </a:prstGeom>
          <a:noFill/>
        </p:spPr>
        <p:txBody>
          <a:bodyPr wrap="square" rtlCol="0">
            <a:spAutoFit/>
          </a:bodyPr>
          <a:lstStyle/>
          <a:p>
            <a:pPr algn="ctr"/>
            <a:r>
              <a:rPr lang="en-AU" sz="2400" dirty="0">
                <a:solidFill>
                  <a:schemeClr val="bg1">
                    <a:lumMod val="50000"/>
                  </a:schemeClr>
                </a:solidFill>
              </a:rPr>
              <a:t>Release/Post Release</a:t>
            </a:r>
          </a:p>
        </p:txBody>
      </p:sp>
      <p:sp>
        <p:nvSpPr>
          <p:cNvPr id="13" name="Right Arrow 12"/>
          <p:cNvSpPr/>
          <p:nvPr/>
        </p:nvSpPr>
        <p:spPr>
          <a:xfrm>
            <a:off x="3295252" y="1828021"/>
            <a:ext cx="863983" cy="24839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ight Arrow 13"/>
          <p:cNvSpPr/>
          <p:nvPr/>
        </p:nvSpPr>
        <p:spPr>
          <a:xfrm>
            <a:off x="6782811" y="1828020"/>
            <a:ext cx="863983" cy="248397"/>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a:off x="380207" y="3596723"/>
            <a:ext cx="3306666" cy="1814271"/>
          </a:xfrm>
          <a:prstGeom prst="rect">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Waterfall</a:t>
            </a:r>
          </a:p>
        </p:txBody>
      </p:sp>
      <p:sp>
        <p:nvSpPr>
          <p:cNvPr id="16" name="Rectangle 15"/>
          <p:cNvSpPr/>
          <p:nvPr/>
        </p:nvSpPr>
        <p:spPr>
          <a:xfrm>
            <a:off x="7496746" y="3579443"/>
            <a:ext cx="3279353" cy="1813905"/>
          </a:xfrm>
          <a:prstGeom prst="rect">
            <a:avLst/>
          </a:prstGeom>
          <a:solidFill>
            <a:schemeClr val="bg1">
              <a:lumMod val="6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rPr>
              <a:t>Waterfall</a:t>
            </a:r>
          </a:p>
        </p:txBody>
      </p:sp>
    </p:spTree>
    <p:extLst>
      <p:ext uri="{BB962C8B-B14F-4D97-AF65-F5344CB8AC3E}">
        <p14:creationId xmlns:p14="http://schemas.microsoft.com/office/powerpoint/2010/main" val="317040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AU" smtClean="0"/>
              <a:t>/ Copyright ©2015 by Readify Limited</a:t>
            </a:r>
            <a:endParaRPr lang="en-AU" dirty="0"/>
          </a:p>
        </p:txBody>
      </p:sp>
      <p:sp>
        <p:nvSpPr>
          <p:cNvPr id="3" name="Slide Number Placeholder 2"/>
          <p:cNvSpPr>
            <a:spLocks noGrp="1"/>
          </p:cNvSpPr>
          <p:nvPr>
            <p:ph type="sldNum" sz="quarter" idx="12"/>
          </p:nvPr>
        </p:nvSpPr>
        <p:spPr/>
        <p:txBody>
          <a:bodyPr/>
          <a:lstStyle/>
          <a:p>
            <a:fld id="{1DEBBDC7-4A1B-43E6-8DA6-58148E08E8A6}" type="slidenum">
              <a:rPr lang="en-AU" smtClean="0"/>
              <a:pPr/>
              <a:t>9</a:t>
            </a:fld>
            <a:endParaRPr lang="en-AU" dirty="0"/>
          </a:p>
        </p:txBody>
      </p:sp>
      <p:sp>
        <p:nvSpPr>
          <p:cNvPr id="6" name="Circular Arrow 5"/>
          <p:cNvSpPr/>
          <p:nvPr/>
        </p:nvSpPr>
        <p:spPr>
          <a:xfrm>
            <a:off x="3754026" y="732018"/>
            <a:ext cx="2376264" cy="2655824"/>
          </a:xfrm>
          <a:prstGeom prst="circularArrow">
            <a:avLst>
              <a:gd name="adj1" fmla="val 12500"/>
              <a:gd name="adj2" fmla="val 1142319"/>
              <a:gd name="adj3" fmla="val 20457681"/>
              <a:gd name="adj4" fmla="val 15879496"/>
              <a:gd name="adj5" fmla="val 1499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 name="Circular Arrow 6"/>
          <p:cNvSpPr/>
          <p:nvPr/>
        </p:nvSpPr>
        <p:spPr>
          <a:xfrm>
            <a:off x="6766942" y="2450370"/>
            <a:ext cx="2376264" cy="2655824"/>
          </a:xfrm>
          <a:prstGeom prst="circularArrow">
            <a:avLst>
              <a:gd name="adj1" fmla="val 12500"/>
              <a:gd name="adj2" fmla="val 1142319"/>
              <a:gd name="adj3" fmla="val 20457681"/>
              <a:gd name="adj4" fmla="val 15879496"/>
              <a:gd name="adj5" fmla="val 14994"/>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TextBox 8"/>
          <p:cNvSpPr txBox="1"/>
          <p:nvPr/>
        </p:nvSpPr>
        <p:spPr>
          <a:xfrm>
            <a:off x="2621735" y="2238415"/>
            <a:ext cx="4948715" cy="1631216"/>
          </a:xfrm>
          <a:prstGeom prst="rect">
            <a:avLst/>
          </a:prstGeom>
          <a:solidFill>
            <a:schemeClr val="bg1">
              <a:lumMod val="95000"/>
            </a:schemeClr>
          </a:solidFill>
          <a:ln w="25400">
            <a:solidFill>
              <a:schemeClr val="bg1"/>
            </a:solidFill>
          </a:ln>
        </p:spPr>
        <p:txBody>
          <a:bodyPr wrap="square" rtlCol="0">
            <a:spAutoFit/>
          </a:bodyPr>
          <a:lstStyle/>
          <a:p>
            <a:pPr algn="r"/>
            <a:r>
              <a:rPr lang="en-AU" sz="2400" b="1" i="1" dirty="0" smtClean="0">
                <a:solidFill>
                  <a:schemeClr val="tx1">
                    <a:lumMod val="50000"/>
                    <a:lumOff val="50000"/>
                  </a:schemeClr>
                </a:solidFill>
              </a:rPr>
              <a:t>BUSINESS</a:t>
            </a:r>
          </a:p>
          <a:p>
            <a:pPr algn="r"/>
            <a:r>
              <a:rPr lang="en-AU" sz="2400" dirty="0">
                <a:solidFill>
                  <a:schemeClr val="tx1">
                    <a:lumMod val="50000"/>
                    <a:lumOff val="50000"/>
                  </a:schemeClr>
                </a:solidFill>
              </a:rPr>
              <a:t>A/B Testing</a:t>
            </a:r>
          </a:p>
          <a:p>
            <a:pPr algn="r"/>
            <a:r>
              <a:rPr lang="en-AU" sz="2400" dirty="0" smtClean="0">
                <a:solidFill>
                  <a:schemeClr val="tx1">
                    <a:lumMod val="50000"/>
                    <a:lumOff val="50000"/>
                  </a:schemeClr>
                </a:solidFill>
              </a:rPr>
              <a:t>Continuous Delivery</a:t>
            </a:r>
          </a:p>
          <a:p>
            <a:pPr algn="r"/>
            <a:r>
              <a:rPr lang="en-AU" sz="2800" b="1" dirty="0" smtClean="0">
                <a:solidFill>
                  <a:schemeClr val="tx1">
                    <a:lumMod val="50000"/>
                    <a:lumOff val="50000"/>
                  </a:schemeClr>
                </a:solidFill>
              </a:rPr>
              <a:t>Usage Analytics</a:t>
            </a:r>
            <a:endParaRPr lang="en-AU" sz="2800" b="1" dirty="0">
              <a:solidFill>
                <a:schemeClr val="tx1">
                  <a:lumMod val="50000"/>
                  <a:lumOff val="50000"/>
                </a:schemeClr>
              </a:solidFill>
            </a:endParaRPr>
          </a:p>
        </p:txBody>
      </p:sp>
      <p:sp>
        <p:nvSpPr>
          <p:cNvPr id="10" name="TextBox 9"/>
          <p:cNvSpPr txBox="1"/>
          <p:nvPr/>
        </p:nvSpPr>
        <p:spPr>
          <a:xfrm>
            <a:off x="4978162" y="4011209"/>
            <a:ext cx="6696744" cy="2000548"/>
          </a:xfrm>
          <a:prstGeom prst="rect">
            <a:avLst/>
          </a:prstGeom>
          <a:solidFill>
            <a:schemeClr val="bg1">
              <a:lumMod val="95000"/>
            </a:schemeClr>
          </a:solidFill>
          <a:ln w="25400">
            <a:solidFill>
              <a:schemeClr val="bg1"/>
            </a:solidFill>
          </a:ln>
        </p:spPr>
        <p:txBody>
          <a:bodyPr wrap="square" rtlCol="0">
            <a:spAutoFit/>
          </a:bodyPr>
          <a:lstStyle/>
          <a:p>
            <a:pPr algn="r"/>
            <a:r>
              <a:rPr lang="en-AU" sz="2800" b="1" i="1" dirty="0" smtClean="0">
                <a:solidFill>
                  <a:schemeClr val="tx1">
                    <a:lumMod val="50000"/>
                    <a:lumOff val="50000"/>
                  </a:schemeClr>
                </a:solidFill>
              </a:rPr>
              <a:t>STRATEGIC</a:t>
            </a:r>
            <a:endParaRPr lang="en-AU" sz="2800" dirty="0" smtClean="0">
              <a:solidFill>
                <a:schemeClr val="tx1">
                  <a:lumMod val="50000"/>
                  <a:lumOff val="50000"/>
                </a:schemeClr>
              </a:solidFill>
            </a:endParaRPr>
          </a:p>
          <a:p>
            <a:pPr algn="r"/>
            <a:r>
              <a:rPr lang="en-AU" sz="2800" dirty="0" smtClean="0">
                <a:solidFill>
                  <a:schemeClr val="tx1">
                    <a:lumMod val="50000"/>
                    <a:lumOff val="50000"/>
                  </a:schemeClr>
                </a:solidFill>
              </a:rPr>
              <a:t>?</a:t>
            </a:r>
          </a:p>
          <a:p>
            <a:pPr algn="r"/>
            <a:r>
              <a:rPr lang="en-AU" sz="2800" dirty="0" smtClean="0">
                <a:solidFill>
                  <a:schemeClr val="tx1">
                    <a:lumMod val="50000"/>
                    <a:lumOff val="50000"/>
                  </a:schemeClr>
                </a:solidFill>
              </a:rPr>
              <a:t>?</a:t>
            </a:r>
          </a:p>
          <a:p>
            <a:pPr algn="r"/>
            <a:r>
              <a:rPr lang="en-AU" sz="4000" b="1" dirty="0" smtClean="0">
                <a:solidFill>
                  <a:schemeClr val="tx1">
                    <a:lumMod val="50000"/>
                    <a:lumOff val="50000"/>
                  </a:schemeClr>
                </a:solidFill>
              </a:rPr>
              <a:t>Org Goals!</a:t>
            </a:r>
            <a:endParaRPr lang="en-AU" sz="4000" b="1" dirty="0">
              <a:solidFill>
                <a:schemeClr val="tx1">
                  <a:lumMod val="50000"/>
                  <a:lumOff val="50000"/>
                </a:schemeClr>
              </a:solidFill>
            </a:endParaRPr>
          </a:p>
        </p:txBody>
      </p:sp>
      <p:pic>
        <p:nvPicPr>
          <p:cNvPr id="12" name="Picture 11"/>
          <p:cNvPicPr>
            <a:picLocks noChangeAspect="1"/>
          </p:cNvPicPr>
          <p:nvPr/>
        </p:nvPicPr>
        <p:blipFill>
          <a:blip r:embed="rId3"/>
          <a:stretch>
            <a:fillRect/>
          </a:stretch>
        </p:blipFill>
        <p:spPr>
          <a:xfrm>
            <a:off x="2787853" y="2387848"/>
            <a:ext cx="1361359" cy="1339664"/>
          </a:xfrm>
          <a:prstGeom prst="rect">
            <a:avLst/>
          </a:prstGeom>
        </p:spPr>
      </p:pic>
      <p:pic>
        <p:nvPicPr>
          <p:cNvPr id="13" name="Picture 12"/>
          <p:cNvPicPr>
            <a:picLocks noChangeAspect="1"/>
          </p:cNvPicPr>
          <p:nvPr/>
        </p:nvPicPr>
        <p:blipFill>
          <a:blip r:embed="rId3"/>
          <a:stretch>
            <a:fillRect/>
          </a:stretch>
        </p:blipFill>
        <p:spPr>
          <a:xfrm>
            <a:off x="5173458" y="4232675"/>
            <a:ext cx="1620631" cy="1594805"/>
          </a:xfrm>
          <a:prstGeom prst="rect">
            <a:avLst/>
          </a:prstGeom>
        </p:spPr>
      </p:pic>
      <p:sp>
        <p:nvSpPr>
          <p:cNvPr id="14" name="TextBox 13"/>
          <p:cNvSpPr txBox="1"/>
          <p:nvPr/>
        </p:nvSpPr>
        <p:spPr>
          <a:xfrm>
            <a:off x="224124" y="732018"/>
            <a:ext cx="4194679" cy="1292662"/>
          </a:xfrm>
          <a:prstGeom prst="rect">
            <a:avLst/>
          </a:prstGeom>
          <a:solidFill>
            <a:schemeClr val="bg1">
              <a:lumMod val="95000"/>
            </a:schemeClr>
          </a:solidFill>
          <a:ln w="25400">
            <a:solidFill>
              <a:schemeClr val="bg1"/>
            </a:solidFill>
          </a:ln>
        </p:spPr>
        <p:txBody>
          <a:bodyPr wrap="square" rtlCol="0">
            <a:spAutoFit/>
          </a:bodyPr>
          <a:lstStyle/>
          <a:p>
            <a:pPr algn="r"/>
            <a:r>
              <a:rPr lang="en-AU" sz="1800" b="1" i="1" dirty="0" smtClean="0">
                <a:solidFill>
                  <a:schemeClr val="tx1">
                    <a:lumMod val="50000"/>
                    <a:lumOff val="50000"/>
                  </a:schemeClr>
                </a:solidFill>
              </a:rPr>
              <a:t>TECHNICAL</a:t>
            </a:r>
          </a:p>
          <a:p>
            <a:pPr algn="r"/>
            <a:r>
              <a:rPr lang="en-US" sz="1800" dirty="0">
                <a:solidFill>
                  <a:schemeClr val="tx1">
                    <a:lumMod val="50000"/>
                    <a:lumOff val="50000"/>
                  </a:schemeClr>
                </a:solidFill>
              </a:rPr>
              <a:t>Test Automation</a:t>
            </a:r>
            <a:endParaRPr lang="en-AU" sz="1800" dirty="0">
              <a:solidFill>
                <a:schemeClr val="tx1">
                  <a:lumMod val="50000"/>
                  <a:lumOff val="50000"/>
                </a:schemeClr>
              </a:solidFill>
            </a:endParaRPr>
          </a:p>
          <a:p>
            <a:pPr algn="r"/>
            <a:r>
              <a:rPr lang="en-AU" sz="1800" dirty="0" smtClean="0">
                <a:solidFill>
                  <a:schemeClr val="tx1">
                    <a:lumMod val="50000"/>
                    <a:lumOff val="50000"/>
                  </a:schemeClr>
                </a:solidFill>
              </a:rPr>
              <a:t>Continuous Integration</a:t>
            </a:r>
          </a:p>
          <a:p>
            <a:pPr algn="r"/>
            <a:r>
              <a:rPr lang="en-AU" sz="2400" b="1" dirty="0" smtClean="0">
                <a:solidFill>
                  <a:schemeClr val="tx1">
                    <a:lumMod val="50000"/>
                    <a:lumOff val="50000"/>
                  </a:schemeClr>
                </a:solidFill>
              </a:rPr>
              <a:t>Technical Metrics</a:t>
            </a:r>
            <a:endParaRPr lang="en-AU" sz="2400" b="1" dirty="0">
              <a:solidFill>
                <a:schemeClr val="tx1">
                  <a:lumMod val="50000"/>
                  <a:lumOff val="50000"/>
                </a:schemeClr>
              </a:solidFill>
            </a:endParaRPr>
          </a:p>
        </p:txBody>
      </p:sp>
      <p:pic>
        <p:nvPicPr>
          <p:cNvPr id="15" name="Picture 14"/>
          <p:cNvPicPr>
            <a:picLocks noChangeAspect="1"/>
          </p:cNvPicPr>
          <p:nvPr/>
        </p:nvPicPr>
        <p:blipFill>
          <a:blip r:embed="rId3"/>
          <a:stretch>
            <a:fillRect/>
          </a:stretch>
        </p:blipFill>
        <p:spPr>
          <a:xfrm>
            <a:off x="383458" y="832742"/>
            <a:ext cx="1139748" cy="1121585"/>
          </a:xfrm>
          <a:prstGeom prst="rect">
            <a:avLst/>
          </a:prstGeom>
        </p:spPr>
      </p:pic>
    </p:spTree>
    <p:extLst>
      <p:ext uri="{BB962C8B-B14F-4D97-AF65-F5344CB8AC3E}">
        <p14:creationId xmlns:p14="http://schemas.microsoft.com/office/powerpoint/2010/main" val="14513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theme1.xml><?xml version="1.0" encoding="utf-8"?>
<a:theme xmlns:a="http://schemas.openxmlformats.org/drawingml/2006/main" name="Readify Theme">
  <a:themeElements>
    <a:clrScheme name="Custom 1">
      <a:dk1>
        <a:srgbClr val="000000"/>
      </a:dk1>
      <a:lt1>
        <a:srgbClr val="FFFFFF"/>
      </a:lt1>
      <a:dk2>
        <a:srgbClr val="000000"/>
      </a:dk2>
      <a:lt2>
        <a:srgbClr val="FFFFFF"/>
      </a:lt2>
      <a:accent1>
        <a:srgbClr val="00AEEF"/>
      </a:accent1>
      <a:accent2>
        <a:srgbClr val="00A651"/>
      </a:accent2>
      <a:accent3>
        <a:srgbClr val="9B47C2"/>
      </a:accent3>
      <a:accent4>
        <a:srgbClr val="ED1C24"/>
      </a:accent4>
      <a:accent5>
        <a:srgbClr val="F7941D"/>
      </a:accent5>
      <a:accent6>
        <a:srgbClr val="CDFF00"/>
      </a:accent6>
      <a:hlink>
        <a:srgbClr val="0066FF"/>
      </a:hlink>
      <a:folHlink>
        <a:srgbClr val="333333"/>
      </a:folHlink>
    </a:clrScheme>
    <a:fontScheme name="Readif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eadify PowerPoint" id="{7482CBE0-2F65-4338-A319-B54971C8B8DE}" vid="{0C6FE68A-7901-4901-B7FB-8D15656CC7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0025BF533B87428BC1F60709F6D2DE" ma:contentTypeVersion="3" ma:contentTypeDescription="Create a new document." ma:contentTypeScope="" ma:versionID="e2cc241b0ae0af816f81c707d12bbe39">
  <xsd:schema xmlns:xsd="http://www.w3.org/2001/XMLSchema" xmlns:xs="http://www.w3.org/2001/XMLSchema" xmlns:p="http://schemas.microsoft.com/office/2006/metadata/properties" xmlns:ns1="http://schemas.microsoft.com/sharepoint/v3" xmlns:ns2="12104e3c-8ba4-4f4d-acd0-40f1d3cc9648" targetNamespace="http://schemas.microsoft.com/office/2006/metadata/properties" ma:root="true" ma:fieldsID="91f5312d7919edd3f0d3eea88dd8d2b4" ns1:_="" ns2:_="">
    <xsd:import namespace="http://schemas.microsoft.com/sharepoint/v3"/>
    <xsd:import namespace="12104e3c-8ba4-4f4d-acd0-40f1d3cc9648"/>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104e3c-8ba4-4f4d-acd0-40f1d3cc9648"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2104e3c-8ba4-4f4d-acd0-40f1d3cc9648">
      <UserInfo>
        <DisplayName/>
        <AccountId xsi:nil="true"/>
        <AccountType/>
      </UserInfo>
    </SharedWithUsers>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B72FCBA9-0E7F-4D64-B543-2B2870B85E8B}">
  <ds:schemaRefs>
    <ds:schemaRef ds:uri="http://schemas.microsoft.com/sharepoint/v3/contenttype/forms"/>
  </ds:schemaRefs>
</ds:datastoreItem>
</file>

<file path=customXml/itemProps2.xml><?xml version="1.0" encoding="utf-8"?>
<ds:datastoreItem xmlns:ds="http://schemas.openxmlformats.org/officeDocument/2006/customXml" ds:itemID="{9ADEC8C9-5439-4170-8A91-75E4BE0805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104e3c-8ba4-4f4d-acd0-40f1d3cc96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9FA1EF-CD23-4139-920B-9EDB05CD48C7}">
  <ds:schemaRefs>
    <ds:schemaRef ds:uri="http://purl.org/dc/terms/"/>
    <ds:schemaRef ds:uri="http://purl.org/dc/elements/1.1/"/>
    <ds:schemaRef ds:uri="http://schemas.microsoft.com/sharepoint/v3"/>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12104e3c-8ba4-4f4d-acd0-40f1d3cc9648"/>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Readify PowerPoint</Template>
  <TotalTime>5686</TotalTime>
  <Words>3564</Words>
  <Application>Microsoft Office PowerPoint</Application>
  <PresentationFormat>Custom</PresentationFormat>
  <Paragraphs>439</Paragraphs>
  <Slides>36</Slides>
  <Notes>33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Aharoni</vt:lpstr>
      <vt:lpstr>Arial</vt:lpstr>
      <vt:lpstr>Bodoni MT Black</vt:lpstr>
      <vt:lpstr>Calibri</vt:lpstr>
      <vt:lpstr>Century</vt:lpstr>
      <vt:lpstr>Courier New</vt:lpstr>
      <vt:lpstr>Impact</vt:lpstr>
      <vt:lpstr>Segoe UI</vt:lpstr>
      <vt:lpstr>Readify Theme</vt:lpstr>
      <vt:lpstr>Drive Value; Minimise Risks </vt:lpstr>
      <vt:lpstr>Why am I talking to you?</vt:lpstr>
      <vt:lpstr>PowerPoint Presentation</vt:lpstr>
      <vt:lpstr>Why innovate?</vt:lpstr>
      <vt:lpstr>“reduc[ing] the cost, time, and risk of delivering incremental changes to users”</vt:lpstr>
      <vt:lpstr>PowerPoint Presentation</vt:lpstr>
      <vt:lpstr>Time and time again…</vt:lpstr>
      <vt:lpstr>Why do we see these problems?</vt:lpstr>
      <vt:lpstr>PowerPoint Presentation</vt:lpstr>
      <vt:lpstr>PowerPoint Presentation</vt:lpstr>
      <vt:lpstr>PowerPoint Presentation</vt:lpstr>
      <vt:lpstr>PowerPoint Presentation</vt:lpstr>
      <vt:lpstr>PowerPoint Presentation</vt:lpstr>
      <vt:lpstr>PowerPoint Presentation</vt:lpstr>
      <vt:lpstr>What MVPs are and aren’t</vt:lpstr>
      <vt:lpstr>What MVPs are and aren’t</vt:lpstr>
      <vt:lpstr>What MVPs are and aren’t</vt:lpstr>
      <vt:lpstr>What MVPs are and aren’t</vt:lpstr>
      <vt:lpstr>MVPs are becoming easier</vt:lpstr>
      <vt:lpstr>PowerPoint Presentation</vt:lpstr>
      <vt:lpstr>MVP Maturity</vt:lpstr>
      <vt:lpstr>MVPs over projects</vt:lpstr>
      <vt:lpstr>Recommendations</vt:lpstr>
      <vt:lpstr>“Challenge yourself to start simple then inspect and adapt”</vt:lpstr>
      <vt:lpstr>Simple idea to start the journey…</vt:lpstr>
      <vt:lpstr>Another idea…</vt:lpstr>
      <vt:lpstr>2-speed “project” economy…</vt:lpstr>
      <vt:lpstr>What’s the end goal?</vt:lpstr>
      <vt:lpstr>Learning-based culture</vt:lpstr>
      <vt:lpstr>PowerPoint Presentation</vt:lpstr>
      <vt:lpstr>PowerPoint Presentation</vt:lpstr>
      <vt:lpstr>PowerPoint Presentation</vt:lpstr>
      <vt:lpstr>Unscientific behaviours</vt:lpstr>
      <vt:lpstr>If you don’t; someone else will</vt:lpstr>
      <vt:lpstr>PowerPoint Presentation</vt:lpstr>
      <vt:lpstr>Questions?</vt:lpstr>
    </vt:vector>
  </TitlesOfParts>
  <Company>Readify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Value; Minimise Risks</dc:title>
  <dc:creator>Robert Moore</dc:creator>
  <cp:lastModifiedBy>Robert Moore</cp:lastModifiedBy>
  <cp:revision>133</cp:revision>
  <dcterms:created xsi:type="dcterms:W3CDTF">2016-02-28T03:36:11Z</dcterms:created>
  <dcterms:modified xsi:type="dcterms:W3CDTF">2016-03-04T06:20:36Z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0x010100BD0025BF533B87428BC1F60709F6D2DE</vt:lpwstr>
  </property>
</Properties>
</file>